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626" r:id="rId3"/>
    <p:sldId id="627" r:id="rId4"/>
    <p:sldId id="653" r:id="rId5"/>
    <p:sldId id="654" r:id="rId6"/>
    <p:sldId id="651" r:id="rId7"/>
    <p:sldId id="628" r:id="rId8"/>
    <p:sldId id="644" r:id="rId9"/>
    <p:sldId id="629" r:id="rId10"/>
    <p:sldId id="630" r:id="rId11"/>
    <p:sldId id="631" r:id="rId12"/>
    <p:sldId id="632" r:id="rId13"/>
    <p:sldId id="633" r:id="rId14"/>
    <p:sldId id="634" r:id="rId15"/>
    <p:sldId id="636" r:id="rId16"/>
    <p:sldId id="657" r:id="rId17"/>
    <p:sldId id="635" r:id="rId18"/>
    <p:sldId id="637" r:id="rId19"/>
    <p:sldId id="638" r:id="rId20"/>
    <p:sldId id="639" r:id="rId21"/>
    <p:sldId id="640" r:id="rId22"/>
    <p:sldId id="641" r:id="rId23"/>
    <p:sldId id="655" r:id="rId24"/>
    <p:sldId id="656" r:id="rId25"/>
    <p:sldId id="276" r:id="rId26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ngyu" initials="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CB3"/>
    <a:srgbClr val="464646"/>
    <a:srgbClr val="E1E1E1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43" autoAdjust="0"/>
    <p:restoredTop sz="94660"/>
  </p:normalViewPr>
  <p:slideViewPr>
    <p:cSldViewPr>
      <p:cViewPr varScale="1">
        <p:scale>
          <a:sx n="96" d="100"/>
          <a:sy n="96" d="100"/>
        </p:scale>
        <p:origin x="84" y="2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E8312B-2E78-49BC-8823-8E0577CBE6F7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C7D83B-4FA4-4208-9BC9-4E346A4E4F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3603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7EB12E-81DD-4BCA-8F53-BDBEAD7BCD3C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528859-736A-499C-B63E-510EF5612D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251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28859-736A-499C-B63E-510EF5612DE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555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A2743-C5B9-4DBF-B421-FF8A6C8CB7D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7532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A2743-C5B9-4DBF-B421-FF8A6C8CB7D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082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A2743-C5B9-4DBF-B421-FF8A6C8CB7D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4429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A2743-C5B9-4DBF-B421-FF8A6C8CB7D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829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A2743-C5B9-4DBF-B421-FF8A6C8CB7D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38635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28859-736A-499C-B63E-510EF5612DE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0035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A2743-C5B9-4DBF-B421-FF8A6C8CB7D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594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A2743-C5B9-4DBF-B421-FF8A6C8CB7D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0900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A2743-C5B9-4DBF-B421-FF8A6C8CB7D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21721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A2743-C5B9-4DBF-B421-FF8A6C8CB7D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32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A2743-C5B9-4DBF-B421-FF8A6C8CB7D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4859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A2743-C5B9-4DBF-B421-FF8A6C8CB7D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9820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A2743-C5B9-4DBF-B421-FF8A6C8CB7D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2715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28859-736A-499C-B63E-510EF5612DE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80856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A2743-C5B9-4DBF-B421-FF8A6C8CB7D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418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A2743-C5B9-4DBF-B421-FF8A6C8CB7D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089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A2743-C5B9-4DBF-B421-FF8A6C8CB7D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699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A2743-C5B9-4DBF-B421-FF8A6C8CB7D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677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A2743-C5B9-4DBF-B421-FF8A6C8CB7D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611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28859-736A-499C-B63E-510EF5612DE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131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A2743-C5B9-4DBF-B421-FF8A6C8CB7D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79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A2743-C5B9-4DBF-B421-FF8A6C8CB7D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2631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91E5-D629-4E80-8B1D-C581E1B2A4D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68257" y="945141"/>
            <a:ext cx="8229600" cy="618664"/>
          </a:xfrm>
        </p:spPr>
        <p:txBody>
          <a:bodyPr>
            <a:normAutofit/>
          </a:bodyPr>
          <a:lstStyle>
            <a:lvl1pPr>
              <a:defRPr sz="3100"/>
            </a:lvl1pPr>
          </a:lstStyle>
          <a:p>
            <a:r>
              <a:rPr lang="zh-CN" altLang="en-US" sz="3100"/>
              <a:t>单击此处编辑母版标题样式</a:t>
            </a:r>
            <a:endParaRPr lang="zh-CN" altLang="en-US" sz="3100" dirty="0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57201" y="1737724"/>
            <a:ext cx="8229600" cy="264833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68257" y="945141"/>
            <a:ext cx="8229600" cy="618664"/>
          </a:xfrm>
        </p:spPr>
        <p:txBody>
          <a:bodyPr>
            <a:normAutofit/>
          </a:bodyPr>
          <a:lstStyle>
            <a:lvl1pPr>
              <a:defRPr sz="3100"/>
            </a:lvl1pPr>
          </a:lstStyle>
          <a:p>
            <a:endParaRPr lang="zh-CN" altLang="en-US" sz="3100" dirty="0"/>
          </a:p>
        </p:txBody>
      </p:sp>
      <p:sp>
        <p:nvSpPr>
          <p:cNvPr id="10" name="内容占位符 2"/>
          <p:cNvSpPr>
            <a:spLocks noGrp="1"/>
          </p:cNvSpPr>
          <p:nvPr>
            <p:ph idx="21"/>
          </p:nvPr>
        </p:nvSpPr>
        <p:spPr>
          <a:xfrm>
            <a:off x="457201" y="1737724"/>
            <a:ext cx="8229600" cy="2648330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7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3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emf"/><Relationship Id="rId5" Type="http://schemas.openxmlformats.org/officeDocument/2006/relationships/image" Target="../media/image79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2.png"/><Relationship Id="rId4" Type="http://schemas.openxmlformats.org/officeDocument/2006/relationships/image" Target="../media/image2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37576" y="2809491"/>
            <a:ext cx="3636000" cy="39600"/>
          </a:xfrm>
          <a:prstGeom prst="rect">
            <a:avLst/>
          </a:prstGeom>
          <a:solidFill>
            <a:srgbClr val="336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8" name="Picture 4" descr="C:\Users\liqing\Desktop\拆分\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861" y="1735"/>
            <a:ext cx="2113836" cy="514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1475656" y="2387951"/>
            <a:ext cx="68271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无创产前筛查的算法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14900" y="295604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徐寒黎 生物信息部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2018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年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7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月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26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日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11" y="411510"/>
            <a:ext cx="1453966" cy="553029"/>
          </a:xfrm>
          <a:prstGeom prst="rect">
            <a:avLst/>
          </a:prstGeom>
        </p:spPr>
      </p:pic>
      <p:pic>
        <p:nvPicPr>
          <p:cNvPr id="8" name="Picture 3" descr="C:\Users\liqing\Desktop\拆分\0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439" y="1643481"/>
            <a:ext cx="1800000" cy="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316800" y="295284"/>
            <a:ext cx="183300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 kern="1400" spc="7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600" kern="1400" spc="7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母体</a:t>
            </a:r>
            <a:r>
              <a:rPr lang="en-US" altLang="zh-CN" sz="1600" kern="1400" spc="7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CNV</a:t>
            </a:r>
            <a:r>
              <a:rPr lang="zh-CN" altLang="en-US" sz="1600" kern="1400" spc="7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</a:p>
          <a:p>
            <a:pPr algn="l"/>
            <a:endParaRPr lang="zh-CN" altLang="en-US" sz="16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22061" y="591344"/>
            <a:ext cx="15343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kern="1400" dirty="0">
                <a:solidFill>
                  <a:srgbClr val="464646"/>
                </a:solidFill>
                <a:cs typeface="+mn-ea"/>
                <a:sym typeface="+mn-lt"/>
              </a:rPr>
              <a:t>All For Health  All For Clinical</a:t>
            </a:r>
            <a:endParaRPr lang="zh-CN" altLang="en-US" sz="900" kern="1400" dirty="0">
              <a:solidFill>
                <a:srgbClr val="464646"/>
              </a:solidFill>
              <a:cs typeface="+mn-ea"/>
              <a:sym typeface="+mn-lt"/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0" y="309066"/>
            <a:ext cx="316800" cy="460800"/>
          </a:xfrm>
          <a:prstGeom prst="rect">
            <a:avLst/>
          </a:prstGeom>
          <a:solidFill>
            <a:srgbClr val="336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4" name="图片 1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762" y="325404"/>
            <a:ext cx="1080200" cy="41086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" name="KSO_Shape">
            <a:extLst>
              <a:ext uri="{FF2B5EF4-FFF2-40B4-BE49-F238E27FC236}">
                <a16:creationId xmlns="" xmlns:a16="http://schemas.microsoft.com/office/drawing/2014/main" id="{2654BCA8-50BF-4D40-8DA9-CC21FA369765}"/>
              </a:ext>
            </a:extLst>
          </p:cNvPr>
          <p:cNvSpPr>
            <a:spLocks/>
          </p:cNvSpPr>
          <p:nvPr/>
        </p:nvSpPr>
        <p:spPr bwMode="auto">
          <a:xfrm>
            <a:off x="1595491" y="1043833"/>
            <a:ext cx="357932" cy="24578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="" xmlns:a16="http://schemas.microsoft.com/office/drawing/2014/main" id="{4FCE8585-6BF6-4424-A1AA-33F3B0A7309D}"/>
              </a:ext>
            </a:extLst>
          </p:cNvPr>
          <p:cNvSpPr/>
          <p:nvPr/>
        </p:nvSpPr>
        <p:spPr>
          <a:xfrm>
            <a:off x="1259632" y="1011938"/>
            <a:ext cx="597600" cy="597600"/>
          </a:xfrm>
          <a:prstGeom prst="ellipse">
            <a:avLst/>
          </a:prstGeom>
          <a:solidFill>
            <a:srgbClr val="336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KSO_Shape">
            <a:extLst>
              <a:ext uri="{FF2B5EF4-FFF2-40B4-BE49-F238E27FC236}">
                <a16:creationId xmlns="" xmlns:a16="http://schemas.microsoft.com/office/drawing/2014/main" id="{1731455B-A554-48FB-B4D6-229F2DD05BA9}"/>
              </a:ext>
            </a:extLst>
          </p:cNvPr>
          <p:cNvSpPr>
            <a:spLocks/>
          </p:cNvSpPr>
          <p:nvPr/>
        </p:nvSpPr>
        <p:spPr bwMode="auto">
          <a:xfrm>
            <a:off x="1379467" y="1187848"/>
            <a:ext cx="357932" cy="24578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6" name="TextBox 19">
            <a:extLst>
              <a:ext uri="{FF2B5EF4-FFF2-40B4-BE49-F238E27FC236}">
                <a16:creationId xmlns="" xmlns:a16="http://schemas.microsoft.com/office/drawing/2014/main" id="{603DA3AC-C5EB-4D4C-9335-8317619A8575}"/>
              </a:ext>
            </a:extLst>
          </p:cNvPr>
          <p:cNvSpPr txBox="1"/>
          <p:nvPr/>
        </p:nvSpPr>
        <p:spPr>
          <a:xfrm>
            <a:off x="1973700" y="987575"/>
            <a:ext cx="29081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群体水平和母体水平</a:t>
            </a:r>
            <a:r>
              <a:rPr lang="en-US" altLang="zh-CN" sz="15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CNV</a:t>
            </a:r>
            <a:r>
              <a:rPr lang="zh-CN" altLang="en-US" sz="15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的干扰</a:t>
            </a:r>
          </a:p>
        </p:txBody>
      </p:sp>
      <p:sp>
        <p:nvSpPr>
          <p:cNvPr id="17" name="TextBox 20">
            <a:extLst>
              <a:ext uri="{FF2B5EF4-FFF2-40B4-BE49-F238E27FC236}">
                <a16:creationId xmlns="" xmlns:a16="http://schemas.microsoft.com/office/drawing/2014/main" id="{72A8DA49-B1D8-41D0-A442-901E765824DB}"/>
              </a:ext>
            </a:extLst>
          </p:cNvPr>
          <p:cNvSpPr txBox="1"/>
          <p:nvPr/>
        </p:nvSpPr>
        <p:spPr>
          <a:xfrm>
            <a:off x="1973082" y="1344999"/>
            <a:ext cx="605530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zh-CN" altLang="en-US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参考偏倚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导导致</a:t>
            </a:r>
            <a:r>
              <a:rPr lang="zh-CN" altLang="en-US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群体水平</a:t>
            </a:r>
            <a:r>
              <a:rPr lang="en-US" altLang="zh-CN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CNV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的例子</a:t>
            </a: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zh-CN" altLang="en-US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="" xmlns:a16="http://schemas.microsoft.com/office/drawing/2014/main" id="{D63631D1-EEBA-47F2-B100-C929E4F6ED2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962150" y="1635646"/>
            <a:ext cx="5219700" cy="1440000"/>
          </a:xfrm>
          <a:prstGeom prst="rect">
            <a:avLst/>
          </a:prstGeom>
        </p:spPr>
      </p:pic>
      <p:sp>
        <p:nvSpPr>
          <p:cNvPr id="19" name="椭圆 18">
            <a:extLst>
              <a:ext uri="{FF2B5EF4-FFF2-40B4-BE49-F238E27FC236}">
                <a16:creationId xmlns="" xmlns:a16="http://schemas.microsoft.com/office/drawing/2014/main" id="{8478F1C1-2CE7-4433-9C3D-6CEED9234B71}"/>
              </a:ext>
            </a:extLst>
          </p:cNvPr>
          <p:cNvSpPr/>
          <p:nvPr/>
        </p:nvSpPr>
        <p:spPr>
          <a:xfrm>
            <a:off x="1284130" y="3198286"/>
            <a:ext cx="597600" cy="597600"/>
          </a:xfrm>
          <a:prstGeom prst="ellipse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KSO_Shape">
            <a:extLst>
              <a:ext uri="{FF2B5EF4-FFF2-40B4-BE49-F238E27FC236}">
                <a16:creationId xmlns="" xmlns:a16="http://schemas.microsoft.com/office/drawing/2014/main" id="{F0D2685B-6820-4CE4-A684-01BDF691B68F}"/>
              </a:ext>
            </a:extLst>
          </p:cNvPr>
          <p:cNvSpPr>
            <a:spLocks/>
          </p:cNvSpPr>
          <p:nvPr/>
        </p:nvSpPr>
        <p:spPr bwMode="auto">
          <a:xfrm>
            <a:off x="1403965" y="3348948"/>
            <a:ext cx="357932" cy="24578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="" xmlns:a16="http://schemas.microsoft.com/office/drawing/2014/main" id="{8B69C5E3-C6A0-4315-93C5-DA511F764381}"/>
              </a:ext>
            </a:extLst>
          </p:cNvPr>
          <p:cNvSpPr txBox="1"/>
          <p:nvPr/>
        </p:nvSpPr>
        <p:spPr>
          <a:xfrm>
            <a:off x="1984357" y="3184166"/>
            <a:ext cx="329288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隐马尔科夫模型剔除群体和母体</a:t>
            </a:r>
            <a:r>
              <a:rPr lang="en-US" altLang="zh-CN" sz="15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CNV</a:t>
            </a:r>
            <a:endParaRPr lang="zh-CN" altLang="en-US" sz="15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0">
            <a:extLst>
              <a:ext uri="{FF2B5EF4-FFF2-40B4-BE49-F238E27FC236}">
                <a16:creationId xmlns="" xmlns:a16="http://schemas.microsoft.com/office/drawing/2014/main" id="{E6FA13ED-FDBF-44B0-862D-F7B271837EEF}"/>
              </a:ext>
            </a:extLst>
          </p:cNvPr>
          <p:cNvSpPr txBox="1"/>
          <p:nvPr/>
        </p:nvSpPr>
        <p:spPr>
          <a:xfrm>
            <a:off x="1973082" y="3565923"/>
            <a:ext cx="605530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100Kb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窗的</a:t>
            </a:r>
            <a:r>
              <a:rPr lang="zh-CN" altLang="en-US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含量已知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，属于模型中</a:t>
            </a:r>
            <a:r>
              <a:rPr lang="zh-CN" altLang="en-US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观测状态</a:t>
            </a: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100Kb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窗中</a:t>
            </a:r>
            <a:r>
              <a:rPr lang="zh-CN" altLang="en-US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“缺失，正常，重复” 这</a:t>
            </a:r>
            <a:r>
              <a:rPr lang="en-US" altLang="zh-CN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种状态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不能直接观测，属于模型中</a:t>
            </a:r>
            <a:r>
              <a:rPr lang="zh-CN" altLang="en-US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隐藏状态</a:t>
            </a:r>
            <a:endParaRPr lang="en-US" altLang="zh-CN" sz="1100" b="1" kern="1400" dirty="0">
              <a:solidFill>
                <a:srgbClr val="336C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b="1" kern="1400" dirty="0">
              <a:solidFill>
                <a:srgbClr val="336C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隐藏状态服从马尔科夫转移，并发射观测状态</a:t>
            </a: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用经典的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算法拟合模型</a:t>
            </a: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zh-CN" altLang="en-US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665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AAD1B37F-9DDA-4C5C-B54A-B1595F94D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492030"/>
            <a:ext cx="3528000" cy="3528000"/>
          </a:xfrm>
          <a:prstGeom prst="rect">
            <a:avLst/>
          </a:prstGeom>
        </p:spPr>
      </p:pic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316800" y="295284"/>
            <a:ext cx="17700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 kern="1400" spc="7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600" kern="1400" spc="7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母体</a:t>
            </a:r>
            <a:r>
              <a:rPr lang="en-US" altLang="zh-CN" sz="1600" kern="1400" spc="7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CNV</a:t>
            </a:r>
            <a:r>
              <a:rPr lang="zh-CN" altLang="en-US" sz="1600" kern="1400" spc="7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</a:p>
          <a:p>
            <a:pPr algn="l"/>
            <a:endParaRPr lang="zh-CN" altLang="en-US" sz="16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22061" y="591344"/>
            <a:ext cx="15343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kern="1400" dirty="0">
                <a:solidFill>
                  <a:srgbClr val="464646"/>
                </a:solidFill>
                <a:cs typeface="+mn-ea"/>
                <a:sym typeface="+mn-lt"/>
              </a:rPr>
              <a:t>All For Health  All For Clinical</a:t>
            </a:r>
            <a:endParaRPr lang="zh-CN" altLang="en-US" sz="900" kern="1400" dirty="0">
              <a:solidFill>
                <a:srgbClr val="464646"/>
              </a:solidFill>
              <a:cs typeface="+mn-ea"/>
              <a:sym typeface="+mn-lt"/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0" y="309066"/>
            <a:ext cx="316800" cy="460800"/>
          </a:xfrm>
          <a:prstGeom prst="rect">
            <a:avLst/>
          </a:prstGeom>
          <a:solidFill>
            <a:srgbClr val="336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4" name="图片 1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762" y="325404"/>
            <a:ext cx="1080200" cy="41086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TextBox 20">
            <a:extLst>
              <a:ext uri="{FF2B5EF4-FFF2-40B4-BE49-F238E27FC236}">
                <a16:creationId xmlns="" xmlns:a16="http://schemas.microsoft.com/office/drawing/2014/main" id="{FB715D67-E635-4E75-941F-0EAA765CF4EB}"/>
              </a:ext>
            </a:extLst>
          </p:cNvPr>
          <p:cNvSpPr txBox="1"/>
          <p:nvPr/>
        </p:nvSpPr>
        <p:spPr>
          <a:xfrm>
            <a:off x="1973082" y="1345001"/>
            <a:ext cx="605530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隐马尔科夫模型能够标记出存在母体水平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CNV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的窗，后续算染色体含量时</a:t>
            </a:r>
            <a:r>
              <a:rPr lang="zh-CN" altLang="en-US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剔除这些窗</a:t>
            </a:r>
            <a:endParaRPr lang="en-US" altLang="zh-CN" sz="1100" b="1" kern="1400" dirty="0">
              <a:solidFill>
                <a:srgbClr val="336C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zh-CN" altLang="en-US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KSO_Shape">
            <a:extLst>
              <a:ext uri="{FF2B5EF4-FFF2-40B4-BE49-F238E27FC236}">
                <a16:creationId xmlns="" xmlns:a16="http://schemas.microsoft.com/office/drawing/2014/main" id="{8C04D032-239B-457E-87E7-2F0A5E5A294E}"/>
              </a:ext>
            </a:extLst>
          </p:cNvPr>
          <p:cNvSpPr>
            <a:spLocks/>
          </p:cNvSpPr>
          <p:nvPr/>
        </p:nvSpPr>
        <p:spPr bwMode="auto">
          <a:xfrm>
            <a:off x="1595491" y="1043833"/>
            <a:ext cx="357932" cy="24578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="" xmlns:a16="http://schemas.microsoft.com/office/drawing/2014/main" id="{301E6FF8-0E92-48DC-8568-AE283B71046A}"/>
              </a:ext>
            </a:extLst>
          </p:cNvPr>
          <p:cNvSpPr/>
          <p:nvPr/>
        </p:nvSpPr>
        <p:spPr>
          <a:xfrm>
            <a:off x="1259632" y="1011938"/>
            <a:ext cx="597600" cy="597600"/>
          </a:xfrm>
          <a:prstGeom prst="ellipse">
            <a:avLst/>
          </a:prstGeom>
          <a:solidFill>
            <a:srgbClr val="336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KSO_Shape">
            <a:extLst>
              <a:ext uri="{FF2B5EF4-FFF2-40B4-BE49-F238E27FC236}">
                <a16:creationId xmlns="" xmlns:a16="http://schemas.microsoft.com/office/drawing/2014/main" id="{E72C95D1-5386-464D-93DF-4E6172733EF8}"/>
              </a:ext>
            </a:extLst>
          </p:cNvPr>
          <p:cNvSpPr>
            <a:spLocks/>
          </p:cNvSpPr>
          <p:nvPr/>
        </p:nvSpPr>
        <p:spPr bwMode="auto">
          <a:xfrm>
            <a:off x="1379467" y="1187848"/>
            <a:ext cx="357932" cy="24578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0" name="TextBox 19">
            <a:extLst>
              <a:ext uri="{FF2B5EF4-FFF2-40B4-BE49-F238E27FC236}">
                <a16:creationId xmlns="" xmlns:a16="http://schemas.microsoft.com/office/drawing/2014/main" id="{335B762C-7EEB-4B5E-89E3-A2802F339B11}"/>
              </a:ext>
            </a:extLst>
          </p:cNvPr>
          <p:cNvSpPr txBox="1"/>
          <p:nvPr/>
        </p:nvSpPr>
        <p:spPr>
          <a:xfrm>
            <a:off x="1973701" y="987575"/>
            <a:ext cx="227818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HMM</a:t>
            </a:r>
            <a:r>
              <a:rPr lang="zh-CN" altLang="en-US" sz="15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有效识别母体</a:t>
            </a:r>
            <a:r>
              <a:rPr lang="en-US" altLang="zh-CN" sz="15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CNV</a:t>
            </a:r>
            <a:endParaRPr lang="zh-CN" altLang="en-US" sz="15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20">
            <a:extLst>
              <a:ext uri="{FF2B5EF4-FFF2-40B4-BE49-F238E27FC236}">
                <a16:creationId xmlns="" xmlns:a16="http://schemas.microsoft.com/office/drawing/2014/main" id="{3189DFBB-6502-47DB-975B-5CB19A1DDDAC}"/>
              </a:ext>
            </a:extLst>
          </p:cNvPr>
          <p:cNvSpPr txBox="1"/>
          <p:nvPr/>
        </p:nvSpPr>
        <p:spPr>
          <a:xfrm>
            <a:off x="5364088" y="1758172"/>
            <a:ext cx="194421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46" indent="-171446" algn="just">
              <a:buFont typeface="Arial" panose="020B0604020202020204" pitchFamily="34" charset="0"/>
              <a:buChar char="•"/>
            </a:pP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图上任意一个点代表一个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100Kb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窗口，横坐标是染色体上的位置，纵坐标是中心化的窗的含量</a:t>
            </a: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 algn="just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 algn="just">
              <a:buFont typeface="Arial" panose="020B0604020202020204" pitchFamily="34" charset="0"/>
              <a:buChar char="•"/>
            </a:pP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上方图显示，母体自身在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号染色体上存在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CNV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（微重复），会导致胎儿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号染色体</a:t>
            </a:r>
            <a:r>
              <a:rPr lang="zh-CN" altLang="en-US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三体的假阳性</a:t>
            </a:r>
            <a:endParaRPr lang="en-US" altLang="zh-CN" sz="1100" b="1" kern="1400" dirty="0">
              <a:solidFill>
                <a:srgbClr val="336C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 algn="just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 algn="just">
              <a:buFont typeface="Arial" panose="020B0604020202020204" pitchFamily="34" charset="0"/>
              <a:buChar char="•"/>
            </a:pP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下方的图显示，母体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CNV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被隐马尔科夫模型标记和掩盖。最终检测得到</a:t>
            </a:r>
            <a:r>
              <a:rPr lang="zh-CN" altLang="en-US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阴性结果</a:t>
            </a:r>
            <a:endParaRPr lang="en-US" altLang="zh-CN" sz="1100" b="1" kern="1400" dirty="0">
              <a:solidFill>
                <a:srgbClr val="336C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 algn="just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 algn="just">
              <a:buFont typeface="Arial" panose="020B0604020202020204" pitchFamily="34" charset="0"/>
              <a:buChar char="•"/>
            </a:pP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与该样本的羊水穿刺验证结果</a:t>
            </a:r>
            <a:r>
              <a:rPr lang="zh-CN" altLang="en-US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一致</a:t>
            </a:r>
            <a:endParaRPr lang="en-US" altLang="zh-CN" sz="1100" b="1" kern="1400" dirty="0">
              <a:solidFill>
                <a:srgbClr val="336C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zh-CN" altLang="en-US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836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316800" y="295284"/>
            <a:ext cx="160717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 kern="1400" spc="7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GC</a:t>
            </a:r>
            <a:r>
              <a:rPr lang="zh-CN" altLang="en-US" sz="1600" kern="1400" spc="7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校正模型</a:t>
            </a:r>
          </a:p>
          <a:p>
            <a:pPr algn="l"/>
            <a:endParaRPr lang="zh-CN" altLang="en-US" sz="16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22061" y="591344"/>
            <a:ext cx="15343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kern="1400" dirty="0">
                <a:solidFill>
                  <a:srgbClr val="464646"/>
                </a:solidFill>
                <a:cs typeface="+mn-ea"/>
                <a:sym typeface="+mn-lt"/>
              </a:rPr>
              <a:t>All For Health  All For Clinical</a:t>
            </a:r>
            <a:endParaRPr lang="zh-CN" altLang="en-US" sz="900" kern="1400" dirty="0">
              <a:solidFill>
                <a:srgbClr val="464646"/>
              </a:solidFill>
              <a:cs typeface="+mn-ea"/>
              <a:sym typeface="+mn-lt"/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0" y="309066"/>
            <a:ext cx="316800" cy="460800"/>
          </a:xfrm>
          <a:prstGeom prst="rect">
            <a:avLst/>
          </a:prstGeom>
          <a:solidFill>
            <a:srgbClr val="336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4" name="图片 1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762" y="325404"/>
            <a:ext cx="1080200" cy="41086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灯片编号占位符 1">
            <a:extLst>
              <a:ext uri="{FF2B5EF4-FFF2-40B4-BE49-F238E27FC236}">
                <a16:creationId xmlns="" xmlns:a16="http://schemas.microsoft.com/office/drawing/2014/main" id="{A13E2D91-C53A-48AE-B122-0A23F1491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57900" y="4674170"/>
            <a:ext cx="1600200" cy="273844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7" name="KSO_Shape">
            <a:extLst>
              <a:ext uri="{FF2B5EF4-FFF2-40B4-BE49-F238E27FC236}">
                <a16:creationId xmlns="" xmlns:a16="http://schemas.microsoft.com/office/drawing/2014/main" id="{18DB1028-9EEF-48F5-B239-531F8EB358A2}"/>
              </a:ext>
            </a:extLst>
          </p:cNvPr>
          <p:cNvSpPr>
            <a:spLocks/>
          </p:cNvSpPr>
          <p:nvPr/>
        </p:nvSpPr>
        <p:spPr bwMode="auto">
          <a:xfrm>
            <a:off x="1595491" y="1043833"/>
            <a:ext cx="357932" cy="24578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="" xmlns:a16="http://schemas.microsoft.com/office/drawing/2014/main" id="{7A88446E-5085-420C-8669-4B75E40E2187}"/>
              </a:ext>
            </a:extLst>
          </p:cNvPr>
          <p:cNvSpPr/>
          <p:nvPr/>
        </p:nvSpPr>
        <p:spPr>
          <a:xfrm>
            <a:off x="1259632" y="1011938"/>
            <a:ext cx="597600" cy="597600"/>
          </a:xfrm>
          <a:prstGeom prst="ellipse">
            <a:avLst/>
          </a:prstGeom>
          <a:solidFill>
            <a:srgbClr val="336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KSO_Shape">
            <a:extLst>
              <a:ext uri="{FF2B5EF4-FFF2-40B4-BE49-F238E27FC236}">
                <a16:creationId xmlns="" xmlns:a16="http://schemas.microsoft.com/office/drawing/2014/main" id="{DAB70EC8-62B3-4654-AF67-F7D777D4E903}"/>
              </a:ext>
            </a:extLst>
          </p:cNvPr>
          <p:cNvSpPr>
            <a:spLocks/>
          </p:cNvSpPr>
          <p:nvPr/>
        </p:nvSpPr>
        <p:spPr bwMode="auto">
          <a:xfrm>
            <a:off x="1379467" y="1187848"/>
            <a:ext cx="357932" cy="24578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0" name="TextBox 19">
            <a:extLst>
              <a:ext uri="{FF2B5EF4-FFF2-40B4-BE49-F238E27FC236}">
                <a16:creationId xmlns="" xmlns:a16="http://schemas.microsoft.com/office/drawing/2014/main" id="{C58D068F-0F78-4569-A365-49D929B5D1FF}"/>
              </a:ext>
            </a:extLst>
          </p:cNvPr>
          <p:cNvSpPr txBox="1"/>
          <p:nvPr/>
        </p:nvSpPr>
        <p:spPr>
          <a:xfrm>
            <a:off x="1973700" y="987575"/>
            <a:ext cx="257153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GC</a:t>
            </a:r>
            <a:r>
              <a:rPr lang="zh-CN" altLang="en-US" sz="15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偏倚和染色体偏倚的校正</a:t>
            </a:r>
          </a:p>
        </p:txBody>
      </p:sp>
      <p:sp>
        <p:nvSpPr>
          <p:cNvPr id="11" name="TextBox 20">
            <a:extLst>
              <a:ext uri="{FF2B5EF4-FFF2-40B4-BE49-F238E27FC236}">
                <a16:creationId xmlns="" xmlns:a16="http://schemas.microsoft.com/office/drawing/2014/main" id="{5554C850-EC7D-4D9F-B449-46671775D7D8}"/>
              </a:ext>
            </a:extLst>
          </p:cNvPr>
          <p:cNvSpPr txBox="1"/>
          <p:nvPr/>
        </p:nvSpPr>
        <p:spPr>
          <a:xfrm>
            <a:off x="1973082" y="1345001"/>
            <a:ext cx="605530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上方图显示，窗的含量以</a:t>
            </a:r>
            <a:r>
              <a:rPr lang="zh-CN" altLang="en-US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非线性的方式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与窗的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GC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含量相关；下方图为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GC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校正后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endParaRPr lang="zh-CN" altLang="en-US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0F5EC03B-FD69-45B7-A1B9-09E792C25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1564038"/>
            <a:ext cx="3528000" cy="352800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="" xmlns:a16="http://schemas.microsoft.com/office/drawing/2014/main" id="{2994B87C-A41A-4400-B794-EB9E5E583C0C}"/>
              </a:ext>
            </a:extLst>
          </p:cNvPr>
          <p:cNvSpPr txBox="1"/>
          <p:nvPr/>
        </p:nvSpPr>
        <p:spPr>
          <a:xfrm>
            <a:off x="5364088" y="1779659"/>
            <a:ext cx="194421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46" indent="-171446" algn="just">
              <a:buFont typeface="Arial" panose="020B0604020202020204" pitchFamily="34" charset="0"/>
              <a:buChar char="•"/>
            </a:pPr>
            <a:r>
              <a:rPr lang="zh-CN" altLang="en-US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平滑样条法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有效消除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GC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偏倚：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将全部窗按照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GC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含量排序；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平滑样条法对排序后窗口的含量作平滑处理，窗的含量的原始值减去平滑值；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恢复原先窗的顺序</a:t>
            </a: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 algn="just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 algn="just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 algn="just">
              <a:buFont typeface="Arial" panose="020B0604020202020204" pitchFamily="34" charset="0"/>
              <a:buChar char="•"/>
            </a:pPr>
            <a:r>
              <a:rPr lang="zh-CN" altLang="en-US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加权线性回归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有效消除染色体偏倚：以方差的倒数作为权重从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GC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校正后的窗的含量中将均值回归掉，保留残差作为窗的含量</a:t>
            </a: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 algn="just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 algn="just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zh-CN" altLang="en-US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18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316800" y="295284"/>
            <a:ext cx="20127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 kern="1400" spc="7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600" kern="1400" spc="7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胎儿比例的模型</a:t>
            </a:r>
            <a:r>
              <a:rPr lang="en-US" altLang="zh-CN" sz="1600" kern="1400" spc="7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600" kern="1400" spc="7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6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22061" y="591344"/>
            <a:ext cx="15343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kern="1400" dirty="0">
                <a:solidFill>
                  <a:srgbClr val="464646"/>
                </a:solidFill>
                <a:cs typeface="+mn-ea"/>
                <a:sym typeface="+mn-lt"/>
              </a:rPr>
              <a:t>All For Health  All For Clinical</a:t>
            </a:r>
            <a:endParaRPr lang="zh-CN" altLang="en-US" sz="900" kern="1400" dirty="0">
              <a:solidFill>
                <a:srgbClr val="464646"/>
              </a:solidFill>
              <a:cs typeface="+mn-ea"/>
              <a:sym typeface="+mn-lt"/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0" y="309066"/>
            <a:ext cx="316800" cy="460800"/>
          </a:xfrm>
          <a:prstGeom prst="rect">
            <a:avLst/>
          </a:prstGeom>
          <a:solidFill>
            <a:srgbClr val="336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4" name="图片 1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762" y="325404"/>
            <a:ext cx="1080200" cy="41086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灯片编号占位符 1">
            <a:extLst>
              <a:ext uri="{FF2B5EF4-FFF2-40B4-BE49-F238E27FC236}">
                <a16:creationId xmlns="" xmlns:a16="http://schemas.microsoft.com/office/drawing/2014/main" id="{03817784-49EB-4AC3-946B-E58674D3E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57900" y="4674170"/>
            <a:ext cx="1600200" cy="273844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7" name="KSO_Shape">
            <a:extLst>
              <a:ext uri="{FF2B5EF4-FFF2-40B4-BE49-F238E27FC236}">
                <a16:creationId xmlns="" xmlns:a16="http://schemas.microsoft.com/office/drawing/2014/main" id="{DDA570CA-DC64-4702-BB9B-9B24418FB42C}"/>
              </a:ext>
            </a:extLst>
          </p:cNvPr>
          <p:cNvSpPr>
            <a:spLocks/>
          </p:cNvSpPr>
          <p:nvPr/>
        </p:nvSpPr>
        <p:spPr bwMode="auto">
          <a:xfrm>
            <a:off x="1595491" y="1043833"/>
            <a:ext cx="357932" cy="24578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="" xmlns:a16="http://schemas.microsoft.com/office/drawing/2014/main" id="{8BF12F97-2204-4924-9E67-7E34D7869528}"/>
              </a:ext>
            </a:extLst>
          </p:cNvPr>
          <p:cNvSpPr/>
          <p:nvPr/>
        </p:nvSpPr>
        <p:spPr>
          <a:xfrm>
            <a:off x="1259632" y="1011938"/>
            <a:ext cx="597600" cy="597600"/>
          </a:xfrm>
          <a:prstGeom prst="ellipse">
            <a:avLst/>
          </a:prstGeom>
          <a:solidFill>
            <a:srgbClr val="336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KSO_Shape">
            <a:extLst>
              <a:ext uri="{FF2B5EF4-FFF2-40B4-BE49-F238E27FC236}">
                <a16:creationId xmlns="" xmlns:a16="http://schemas.microsoft.com/office/drawing/2014/main" id="{E85552EC-E9BB-4ECD-B704-4E50DED0324A}"/>
              </a:ext>
            </a:extLst>
          </p:cNvPr>
          <p:cNvSpPr>
            <a:spLocks/>
          </p:cNvSpPr>
          <p:nvPr/>
        </p:nvSpPr>
        <p:spPr bwMode="auto">
          <a:xfrm>
            <a:off x="1379467" y="1187848"/>
            <a:ext cx="357932" cy="24578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0" name="TextBox 19">
            <a:extLst>
              <a:ext uri="{FF2B5EF4-FFF2-40B4-BE49-F238E27FC236}">
                <a16:creationId xmlns="" xmlns:a16="http://schemas.microsoft.com/office/drawing/2014/main" id="{D22DC580-0FBC-45EB-B004-7FB3E3BE423E}"/>
              </a:ext>
            </a:extLst>
          </p:cNvPr>
          <p:cNvSpPr txBox="1"/>
          <p:nvPr/>
        </p:nvSpPr>
        <p:spPr>
          <a:xfrm>
            <a:off x="1973701" y="987575"/>
            <a:ext cx="230063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从性染色体推断胎儿比例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20">
                <a:extLst>
                  <a:ext uri="{FF2B5EF4-FFF2-40B4-BE49-F238E27FC236}">
                    <a16:creationId xmlns="" xmlns:a16="http://schemas.microsoft.com/office/drawing/2014/main" id="{B1910054-7418-437B-9DBA-0C575255A349}"/>
                  </a:ext>
                </a:extLst>
              </p:cNvPr>
              <p:cNvSpPr txBox="1"/>
              <p:nvPr/>
            </p:nvSpPr>
            <p:spPr>
              <a:xfrm>
                <a:off x="1973082" y="1345000"/>
                <a:ext cx="6055302" cy="21250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46" indent="-171446">
                  <a:buFont typeface="Arial" panose="020B0604020202020204" pitchFamily="34" charset="0"/>
                  <a:buChar char="•"/>
                </a:pP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假定胎儿比例为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100" kern="140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h</m:t>
                    </m:r>
                  </m:oMath>
                </a14:m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，对男胎，</a:t>
                </a:r>
                <a:r>
                  <a:rPr lang="en-US" altLang="zh-CN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染色体</a:t>
                </a:r>
                <a:r>
                  <a:rPr lang="zh-CN" altLang="zh-CN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含量的期望值</a:t>
                </a: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1100" kern="140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(2−</m:t>
                    </m:r>
                    <m:r>
                      <m:rPr>
                        <m:sty m:val="p"/>
                      </m:rPr>
                      <a:rPr lang="en-US" altLang="zh-CN" sz="1100" kern="140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h</m:t>
                    </m:r>
                    <m:r>
                      <a:rPr lang="en-US" altLang="zh-CN" sz="1100" i="1" kern="140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染色体含量的期望</a:t>
                </a:r>
                <a:r>
                  <a:rPr lang="zh-CN" altLang="zh-CN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值为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100" kern="140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h</m:t>
                    </m:r>
                  </m:oMath>
                </a14:m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r>
                  <a:rPr lang="en-US" altLang="zh-CN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染色体都能提供胎儿比例的信息，如图</a:t>
                </a:r>
                <a:r>
                  <a:rPr lang="en-US" altLang="zh-CN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的信息比</a:t>
                </a:r>
                <a:r>
                  <a:rPr lang="en-US" altLang="zh-CN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更明显；</a:t>
                </a:r>
                <a:r>
                  <a:rPr lang="zh-CN" altLang="en-US" sz="1100" b="1" kern="1400" dirty="0">
                    <a:solidFill>
                      <a:srgbClr val="336CB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同时利用</a:t>
                </a:r>
                <a:r>
                  <a:rPr lang="en-US" altLang="zh-CN" sz="1100" b="1" kern="1400" dirty="0">
                    <a:solidFill>
                      <a:srgbClr val="336CB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zh-CN" altLang="en-US" sz="1100" b="1" kern="1400" dirty="0">
                    <a:solidFill>
                      <a:srgbClr val="336CB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1100" b="1" kern="1400" dirty="0">
                    <a:solidFill>
                      <a:srgbClr val="336CB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</a:p>
              <a:p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r>
                  <a:rPr lang="zh-CN" altLang="zh-CN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定义参数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100" kern="140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ρ</m:t>
                    </m:r>
                    <m:r>
                      <a:rPr lang="en-US" altLang="zh-CN" sz="1100" kern="140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100" kern="140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Y</m:t>
                    </m:r>
                    <m:r>
                      <a:rPr lang="zh-CN" altLang="zh-CN" sz="1100" kern="140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染色体的含量</m:t>
                    </m:r>
                    <m:r>
                      <a:rPr lang="en-US" altLang="zh-CN" sz="1100" kern="140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1100" kern="140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X</m:t>
                    </m:r>
                    <m:r>
                      <a:rPr lang="zh-CN" altLang="zh-CN" sz="1100" kern="140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染色体的含量</m:t>
                    </m:r>
                  </m:oMath>
                </a14:m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100" kern="140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ρ</m:t>
                    </m:r>
                    <m:r>
                      <a:rPr lang="en-US" altLang="zh-CN" sz="1100" kern="140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type m:val="lin"/>
                        <m:ctrlPr>
                          <a:rPr lang="zh-CN" altLang="zh-CN" sz="1100" i="1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1100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h</m:t>
                        </m:r>
                      </m:num>
                      <m:den>
                        <m:r>
                          <a:rPr lang="en-US" altLang="zh-CN" sz="1100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(2−</m:t>
                        </m:r>
                        <m:r>
                          <m:rPr>
                            <m:sty m:val="p"/>
                          </m:rPr>
                          <a:rPr lang="en-US" altLang="zh-CN" sz="1100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h</m:t>
                        </m:r>
                        <m:r>
                          <a:rPr lang="en-US" altLang="zh-CN" sz="1100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den>
                    </m:f>
                  </m:oMath>
                </a14:m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zh-CN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最终得到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100" kern="140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h</m:t>
                    </m:r>
                    <m:r>
                      <a:rPr lang="en-US" altLang="zh-CN" sz="1100" kern="140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=2</m:t>
                    </m:r>
                    <m:r>
                      <m:rPr>
                        <m:sty m:val="p"/>
                      </m:rPr>
                      <a:rPr lang="en-US" altLang="zh-CN" sz="1100" kern="140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ρ</m:t>
                    </m:r>
                    <m:r>
                      <a:rPr lang="en-US" altLang="zh-CN" sz="1100" kern="140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/(1+</m:t>
                    </m:r>
                    <m:r>
                      <m:rPr>
                        <m:sty m:val="p"/>
                      </m:rPr>
                      <a:rPr lang="en-US" altLang="zh-CN" sz="1100" kern="140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ρ</m:t>
                    </m:r>
                    <m:r>
                      <a:rPr lang="en-US" altLang="zh-CN" sz="1100" kern="140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zh-CN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zh-CN" altLang="en-US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TextBox 20">
                <a:extLst>
                  <a:ext uri="{FF2B5EF4-FFF2-40B4-BE49-F238E27FC236}">
                    <a16:creationId xmlns:a16="http://schemas.microsoft.com/office/drawing/2014/main" id="{B1910054-7418-437B-9DBA-0C575255A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082" y="1345000"/>
                <a:ext cx="6055302" cy="21250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KSO_Shape">
            <a:extLst>
              <a:ext uri="{FF2B5EF4-FFF2-40B4-BE49-F238E27FC236}">
                <a16:creationId xmlns="" xmlns:a16="http://schemas.microsoft.com/office/drawing/2014/main" id="{382F1C7D-0329-43F4-A7A8-6F6BF5A138FB}"/>
              </a:ext>
            </a:extLst>
          </p:cNvPr>
          <p:cNvSpPr>
            <a:spLocks/>
          </p:cNvSpPr>
          <p:nvPr/>
        </p:nvSpPr>
        <p:spPr bwMode="auto">
          <a:xfrm>
            <a:off x="1403965" y="3132924"/>
            <a:ext cx="357932" cy="24578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EAD24C64-D5E1-4D9D-82DA-837E5EDD243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877746" y="2284060"/>
            <a:ext cx="2807970" cy="280797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05E19041-56E4-44E0-BA2A-DDC13488869C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823776" y="2284060"/>
            <a:ext cx="2807970" cy="280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37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316800" y="295284"/>
            <a:ext cx="194155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 kern="1400" spc="7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1600" kern="1400" spc="7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贝叶斯推断模型</a:t>
            </a:r>
          </a:p>
          <a:p>
            <a:pPr algn="l"/>
            <a:endParaRPr lang="zh-CN" altLang="en-US" sz="16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22061" y="591344"/>
            <a:ext cx="15343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kern="1400" dirty="0">
                <a:solidFill>
                  <a:srgbClr val="464646"/>
                </a:solidFill>
                <a:cs typeface="+mn-ea"/>
                <a:sym typeface="+mn-lt"/>
              </a:rPr>
              <a:t>All For Health  All For Clinical</a:t>
            </a:r>
            <a:endParaRPr lang="zh-CN" altLang="en-US" sz="900" kern="1400" dirty="0">
              <a:solidFill>
                <a:srgbClr val="464646"/>
              </a:solidFill>
              <a:cs typeface="+mn-ea"/>
              <a:sym typeface="+mn-lt"/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0" y="309066"/>
            <a:ext cx="316800" cy="460800"/>
          </a:xfrm>
          <a:prstGeom prst="rect">
            <a:avLst/>
          </a:prstGeom>
          <a:solidFill>
            <a:srgbClr val="336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4" name="图片 1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762" y="325404"/>
            <a:ext cx="1080200" cy="41086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KSO_Shape">
            <a:extLst>
              <a:ext uri="{FF2B5EF4-FFF2-40B4-BE49-F238E27FC236}">
                <a16:creationId xmlns="" xmlns:a16="http://schemas.microsoft.com/office/drawing/2014/main" id="{E3107823-69E2-42D0-A1EB-F0D4C43488A7}"/>
              </a:ext>
            </a:extLst>
          </p:cNvPr>
          <p:cNvSpPr>
            <a:spLocks/>
          </p:cNvSpPr>
          <p:nvPr/>
        </p:nvSpPr>
        <p:spPr bwMode="auto">
          <a:xfrm>
            <a:off x="1595491" y="1043833"/>
            <a:ext cx="357932" cy="24578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="" xmlns:a16="http://schemas.microsoft.com/office/drawing/2014/main" id="{87D627A8-6FA6-41E4-82C6-DC393AD6DEAC}"/>
              </a:ext>
            </a:extLst>
          </p:cNvPr>
          <p:cNvSpPr/>
          <p:nvPr/>
        </p:nvSpPr>
        <p:spPr>
          <a:xfrm>
            <a:off x="1259632" y="1011938"/>
            <a:ext cx="597600" cy="597600"/>
          </a:xfrm>
          <a:prstGeom prst="ellipse">
            <a:avLst/>
          </a:prstGeom>
          <a:solidFill>
            <a:srgbClr val="336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KSO_Shape">
            <a:extLst>
              <a:ext uri="{FF2B5EF4-FFF2-40B4-BE49-F238E27FC236}">
                <a16:creationId xmlns="" xmlns:a16="http://schemas.microsoft.com/office/drawing/2014/main" id="{AD6D160D-26EA-4430-9520-B8C678693E3A}"/>
              </a:ext>
            </a:extLst>
          </p:cNvPr>
          <p:cNvSpPr>
            <a:spLocks/>
          </p:cNvSpPr>
          <p:nvPr/>
        </p:nvSpPr>
        <p:spPr bwMode="auto">
          <a:xfrm>
            <a:off x="1379467" y="1187848"/>
            <a:ext cx="357932" cy="24578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9" name="TextBox 19">
            <a:extLst>
              <a:ext uri="{FF2B5EF4-FFF2-40B4-BE49-F238E27FC236}">
                <a16:creationId xmlns="" xmlns:a16="http://schemas.microsoft.com/office/drawing/2014/main" id="{C523E5C5-47DD-4960-8E3A-AC6766FA41C9}"/>
              </a:ext>
            </a:extLst>
          </p:cNvPr>
          <p:cNvSpPr txBox="1"/>
          <p:nvPr/>
        </p:nvSpPr>
        <p:spPr>
          <a:xfrm>
            <a:off x="1973701" y="987575"/>
            <a:ext cx="172354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贝叶斯因子的计算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20">
                <a:extLst>
                  <a:ext uri="{FF2B5EF4-FFF2-40B4-BE49-F238E27FC236}">
                    <a16:creationId xmlns="" xmlns:a16="http://schemas.microsoft.com/office/drawing/2014/main" id="{4BC94F05-CC11-465F-945B-BF844031D272}"/>
                  </a:ext>
                </a:extLst>
              </p:cNvPr>
              <p:cNvSpPr txBox="1"/>
              <p:nvPr/>
            </p:nvSpPr>
            <p:spPr>
              <a:xfrm>
                <a:off x="1973082" y="1345001"/>
                <a:ext cx="6055302" cy="4343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46" indent="-171446">
                  <a:buFont typeface="Arial" panose="020B0604020202020204" pitchFamily="34" charset="0"/>
                  <a:buChar char="•"/>
                </a:pP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在零假设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100" i="1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100" i="1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𝐻</m:t>
                        </m:r>
                      </m:e>
                      <m:sub>
                        <m:r>
                          <a:rPr lang="en-US" altLang="zh-CN" sz="1100" i="1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的条件下：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100" i="1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100" i="1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h</m:t>
                        </m:r>
                        <m:r>
                          <a:rPr lang="en-US" altLang="zh-CN" sz="1100" i="1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n-US" altLang="zh-CN" sz="1100" i="1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1100" i="1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  <m:r>
                      <a:rPr lang="en-US" altLang="zh-CN" sz="1100" i="1" kern="140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1100" i="1" kern="140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h</m:t>
                    </m:r>
                    <m:r>
                      <a:rPr lang="en-US" altLang="zh-CN" sz="1100" i="1" kern="140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100" i="1" kern="1400" dirty="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𝑝</m:t>
                    </m:r>
                    <m:r>
                      <a:rPr lang="en-US" altLang="zh-CN" sz="1100" i="1" kern="1400" dirty="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1100" i="1" kern="1400" dirty="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𝐷</m:t>
                    </m:r>
                    <m:d>
                      <m:dPr>
                        <m:begChr m:val="|"/>
                        <m:ctrlPr>
                          <a:rPr lang="en-US" altLang="zh-CN" sz="1100" i="1" kern="1400" dirty="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100" i="1" kern="1400" dirty="0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100" i="1" kern="1400" dirty="0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1100" i="1" kern="1400" dirty="0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1100" i="1" kern="1400" dirty="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trlPr>
                          <a:rPr lang="en-US" altLang="zh-CN" sz="1100" i="1" kern="1400" dirty="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100" i="1" kern="1400" dirty="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𝑅</m:t>
                        </m:r>
                      </m:sub>
                      <m:sup/>
                      <m:e>
                        <m:r>
                          <a:rPr lang="en-US" altLang="zh-CN" sz="1100" i="1" kern="1400" dirty="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1100" i="1" kern="1400" dirty="0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1100" i="1" kern="1400" dirty="0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𝐷</m:t>
                            </m:r>
                          </m:e>
                          <m:e>
                            <m:r>
                              <a:rPr lang="en-US" altLang="zh-CN" sz="1100" i="1" kern="1400" dirty="0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h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1100" i="1" kern="1400" dirty="0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100" i="1" kern="1400" dirty="0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1100" i="1" kern="1400" dirty="0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1100" i="1" kern="1400" dirty="0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1100" i="1" kern="1400" dirty="0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h</m:t>
                            </m:r>
                          </m:e>
                        </m:d>
                        <m:r>
                          <a:rPr lang="en-US" altLang="zh-CN" sz="1100" i="1" kern="1400" dirty="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𝑑h</m:t>
                        </m:r>
                      </m:e>
                    </m:nary>
                  </m:oMath>
                </a14:m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在备择假设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100" i="1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100" i="1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𝐻</m:t>
                        </m:r>
                      </m:e>
                      <m:sub>
                        <m:r>
                          <a:rPr lang="en-US" altLang="zh-CN" sz="1100" i="1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的条件下：</a:t>
                </a:r>
                <a:r>
                  <a:rPr lang="en-US" altLang="zh-CN" sz="1100" kern="1400" dirty="0">
                    <a:solidFill>
                      <a:srgbClr val="464646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100" i="1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100" i="1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h</m:t>
                        </m:r>
                        <m:r>
                          <a:rPr lang="en-US" altLang="zh-CN" sz="1100" i="1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n-US" altLang="zh-CN" sz="1100" i="1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1100" i="1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1100" i="1" kern="140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1100" i="1" kern="140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h</m:t>
                    </m:r>
                    <m:r>
                      <a:rPr lang="en-US" altLang="zh-CN" sz="1100" i="1" kern="140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100" i="1" kern="1400" dirty="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𝑝</m:t>
                    </m:r>
                    <m:r>
                      <a:rPr lang="en-US" altLang="zh-CN" sz="1100" i="1" kern="1400" dirty="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1100" i="1" kern="1400" dirty="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𝐷</m:t>
                    </m:r>
                    <m:d>
                      <m:dPr>
                        <m:begChr m:val="|"/>
                        <m:ctrlPr>
                          <a:rPr lang="en-US" altLang="zh-CN" sz="1100" i="1" kern="1400" dirty="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100" i="1" kern="1400" dirty="0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100" i="1" kern="1400" dirty="0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1100" i="1" kern="1400" dirty="0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1100" i="1" kern="1400" dirty="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trlPr>
                          <a:rPr lang="en-US" altLang="zh-CN" sz="1100" i="1" kern="1400" dirty="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100" i="1" kern="1400" dirty="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𝑅</m:t>
                        </m:r>
                      </m:sub>
                      <m:sup/>
                      <m:e>
                        <m:r>
                          <a:rPr lang="en-US" altLang="zh-CN" sz="1100" i="1" kern="1400" dirty="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1100" i="1" kern="1400" dirty="0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1100" i="1" kern="1400" dirty="0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𝐷</m:t>
                            </m:r>
                          </m:e>
                          <m:e>
                            <m:r>
                              <a:rPr lang="en-US" altLang="zh-CN" sz="1100" i="1" kern="1400" dirty="0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h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1100" i="1" kern="1400" dirty="0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100" i="1" kern="1400" dirty="0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1100" i="1" kern="1400" dirty="0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1100" i="1" kern="1400" dirty="0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1100" i="1" kern="1400" dirty="0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h</m:t>
                            </m:r>
                          </m:e>
                        </m:d>
                        <m:r>
                          <a:rPr lang="en-US" altLang="zh-CN" sz="1100" i="1" kern="1400" dirty="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𝑑h</m:t>
                        </m:r>
                      </m:e>
                    </m:nary>
                  </m:oMath>
                </a14:m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我们的数据</a:t>
                </a:r>
                <a14:m>
                  <m:oMath xmlns:m="http://schemas.openxmlformats.org/officeDocument/2006/math">
                    <m:r>
                      <a:rPr lang="en-US" altLang="zh-CN" sz="1100" i="1" kern="1400">
                        <a:solidFill>
                          <a:srgbClr val="464646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𝐷</m:t>
                    </m:r>
                    <m:r>
                      <a:rPr lang="en-US" altLang="zh-CN" sz="1100" i="1" kern="1400">
                        <a:solidFill>
                          <a:srgbClr val="464646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d>
                      <m:dPr>
                        <m:ctrlPr>
                          <a:rPr lang="en-US" altLang="zh-CN" sz="1100" i="1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100" i="1" kern="1400">
                            <a:solidFill>
                              <a:srgbClr val="464646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𝑥</m:t>
                        </m:r>
                        <m:r>
                          <a:rPr lang="en-US" altLang="zh-CN" sz="1100" i="1" kern="1400">
                            <a:solidFill>
                              <a:srgbClr val="464646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1100" i="1" kern="1400">
                            <a:solidFill>
                              <a:srgbClr val="464646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𝑠</m:t>
                        </m:r>
                      </m:e>
                    </m:d>
                  </m:oMath>
                </a14:m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100" i="1" kern="1400" dirty="0">
                        <a:solidFill>
                          <a:srgbClr val="464646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𝑥</m:t>
                    </m:r>
                  </m:oMath>
                </a14:m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是中心化的染色体覆盖度，</a:t>
                </a:r>
                <a14:m>
                  <m:oMath xmlns:m="http://schemas.openxmlformats.org/officeDocument/2006/math">
                    <m:r>
                      <a:rPr lang="en-US" altLang="zh-CN" sz="1100" i="1" kern="1400">
                        <a:solidFill>
                          <a:srgbClr val="464646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𝑠</m:t>
                    </m:r>
                  </m:oMath>
                </a14:m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是染色体覆盖度的样本间标准差</a:t>
                </a:r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因此得到似然值 </a:t>
                </a:r>
                <a14:m>
                  <m:oMath xmlns:m="http://schemas.openxmlformats.org/officeDocument/2006/math">
                    <m:r>
                      <a:rPr lang="en-US" altLang="zh-CN" sz="1100" i="1" kern="1400">
                        <a:solidFill>
                          <a:srgbClr val="464646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𝑝</m:t>
                    </m:r>
                    <m:d>
                      <m:dPr>
                        <m:ctrlPr>
                          <a:rPr lang="en-US" altLang="zh-CN" sz="1100" i="1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100" i="1" kern="1400">
                            <a:solidFill>
                              <a:srgbClr val="464646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𝑥</m:t>
                        </m:r>
                        <m:r>
                          <a:rPr lang="en-US" altLang="zh-CN" sz="1100" i="1" kern="1400">
                            <a:solidFill>
                              <a:srgbClr val="464646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1100" i="1" kern="1400">
                            <a:solidFill>
                              <a:srgbClr val="464646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𝑠</m:t>
                        </m:r>
                      </m:e>
                      <m:e>
                        <m:r>
                          <a:rPr lang="en-US" altLang="zh-CN" sz="1100" i="1" kern="1400">
                            <a:solidFill>
                              <a:srgbClr val="464646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h</m:t>
                        </m:r>
                        <m:r>
                          <a:rPr lang="en-US" altLang="zh-CN" sz="1100" i="1" kern="1400">
                            <a:solidFill>
                              <a:srgbClr val="464646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100" i="1" kern="1400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100" i="1" kern="1400">
                                <a:solidFill>
                                  <a:srgbClr val="464646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1100" i="1" kern="1400">
                                <a:solidFill>
                                  <a:srgbClr val="464646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sz="1100" kern="1400">
                        <a:solidFill>
                          <a:srgbClr val="464646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1100" i="1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1100" i="1" kern="1400">
                            <a:solidFill>
                              <a:srgbClr val="464646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1100" i="1" kern="1400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1100" i="1" kern="1400">
                                <a:solidFill>
                                  <a:srgbClr val="464646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2</m:t>
                            </m:r>
                            <m:r>
                              <a:rPr lang="zh-CN" altLang="en-US" sz="1100" i="1" kern="1400">
                                <a:solidFill>
                                  <a:srgbClr val="464646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𝜋</m:t>
                            </m:r>
                            <m:r>
                              <a:rPr lang="en-US" altLang="zh-CN" sz="1100" i="1" kern="1400">
                                <a:solidFill>
                                  <a:srgbClr val="464646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𝑠</m:t>
                            </m:r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altLang="zh-CN" sz="1100" kern="1400">
                        <a:solidFill>
                          <a:srgbClr val="464646"/>
                        </a:solidFill>
                        <a:latin typeface="Cambria Math"/>
                        <a:ea typeface="微软雅黑" panose="020B0503020204020204" pitchFamily="34" charset="-122"/>
                      </a:rPr>
                      <m:t>exp</m:t>
                    </m:r>
                    <m:r>
                      <a:rPr lang="en-US" altLang="zh-CN" sz="1100" i="1" kern="1400">
                        <a:solidFill>
                          <a:srgbClr val="464646"/>
                        </a:solidFill>
                        <a:latin typeface="Cambria Math"/>
                        <a:ea typeface="微软雅黑" panose="020B0503020204020204" pitchFamily="34" charset="-122"/>
                      </a:rPr>
                      <m:t>⁡(−</m:t>
                    </m:r>
                    <m:f>
                      <m:fPr>
                        <m:ctrlPr>
                          <a:rPr lang="en-US" altLang="zh-CN" sz="1100" i="1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1100" i="1" kern="1400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1100" i="1" kern="1400">
                                <a:solidFill>
                                  <a:srgbClr val="464646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sz="1100" i="1" kern="1400">
                                <a:solidFill>
                                  <a:srgbClr val="464646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𝑥</m:t>
                            </m:r>
                            <m:r>
                              <a:rPr lang="en-US" altLang="zh-CN" sz="1100" i="1" kern="1400">
                                <a:solidFill>
                                  <a:srgbClr val="464646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1100" i="1" kern="1400">
                                <a:solidFill>
                                  <a:srgbClr val="464646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h</m:t>
                            </m:r>
                            <m:r>
                              <a:rPr lang="en-US" altLang="zh-CN" sz="1100" i="1" kern="1400">
                                <a:solidFill>
                                  <a:srgbClr val="464646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1100" i="1" kern="1400">
                                <a:solidFill>
                                  <a:srgbClr val="464646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1100" i="1" kern="1400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1100" i="1" kern="1400">
                                <a:solidFill>
                                  <a:srgbClr val="464646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2</m:t>
                            </m:r>
                            <m:r>
                              <a:rPr lang="en-US" altLang="zh-CN" sz="1100" i="1" kern="1400">
                                <a:solidFill>
                                  <a:srgbClr val="464646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sz="1100" i="1" kern="1400">
                                <a:solidFill>
                                  <a:srgbClr val="464646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1100" i="1" kern="1400">
                        <a:solidFill>
                          <a:srgbClr val="464646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100" kern="1400">
                        <a:solidFill>
                          <a:srgbClr val="464646"/>
                        </a:solidFill>
                        <a:latin typeface="Cambria Math"/>
                        <a:ea typeface="微软雅黑" panose="020B0503020204020204" pitchFamily="34" charset="-122"/>
                      </a:rPr>
                      <m:t>h</m:t>
                    </m:r>
                  </m:oMath>
                </a14:m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积分，得到</a:t>
                </a:r>
                <a14:m>
                  <m:oMath xmlns:m="http://schemas.openxmlformats.org/officeDocument/2006/math">
                    <m:r>
                      <a:rPr lang="en-US" altLang="zh-CN" sz="1100" i="1" kern="1400">
                        <a:solidFill>
                          <a:srgbClr val="464646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𝑝</m:t>
                    </m:r>
                    <m:d>
                      <m:dPr>
                        <m:ctrlPr>
                          <a:rPr lang="en-US" altLang="zh-CN" sz="1100" i="1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100" i="1" kern="1400">
                            <a:solidFill>
                              <a:srgbClr val="464646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𝐷</m:t>
                        </m:r>
                      </m:e>
                      <m:e>
                        <m:sSub>
                          <m:sSubPr>
                            <m:ctrlPr>
                              <a:rPr lang="en-US" altLang="zh-CN" sz="1100" i="1" kern="1400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100" i="1" kern="1400">
                                <a:solidFill>
                                  <a:srgbClr val="464646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1100" i="1" kern="1400">
                                <a:solidFill>
                                  <a:srgbClr val="464646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sz="1100" kern="1400">
                        <a:solidFill>
                          <a:srgbClr val="464646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trlPr>
                          <a:rPr lang="en-US" altLang="zh-CN" sz="1100" i="1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100" i="1" kern="1400">
                            <a:solidFill>
                              <a:srgbClr val="464646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𝑅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altLang="zh-CN" sz="1100" i="1" kern="1400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sz="1100" i="1" kern="1400">
                                <a:solidFill>
                                  <a:srgbClr val="464646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1100" i="1" kern="1400">
                                    <a:solidFill>
                                      <a:srgbClr val="464646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1100" i="1" kern="1400">
                                    <a:solidFill>
                                      <a:srgbClr val="464646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2</m:t>
                                </m:r>
                                <m:r>
                                  <a:rPr lang="zh-CN" altLang="en-US" sz="1100" i="1" kern="1400">
                                    <a:solidFill>
                                      <a:srgbClr val="464646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𝜋</m:t>
                                </m:r>
                                <m:r>
                                  <a:rPr lang="en-US" altLang="zh-CN" sz="1100" i="1" kern="1400">
                                    <a:solidFill>
                                      <a:srgbClr val="464646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𝑠</m:t>
                                </m:r>
                              </m:e>
                            </m:rad>
                          </m:den>
                        </m:f>
                        <m:r>
                          <m:rPr>
                            <m:sty m:val="p"/>
                          </m:rPr>
                          <a:rPr lang="en-US" altLang="zh-CN" sz="1100" kern="1400">
                            <a:solidFill>
                              <a:srgbClr val="464646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exp</m:t>
                        </m:r>
                        <m:r>
                          <a:rPr lang="en-US" altLang="zh-CN" sz="1100" i="1" kern="1400">
                            <a:solidFill>
                              <a:srgbClr val="464646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⁡(−</m:t>
                        </m:r>
                        <m:f>
                          <m:fPr>
                            <m:ctrlPr>
                              <a:rPr lang="en-US" altLang="zh-CN" sz="1100" i="1" kern="1400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1100" i="1" kern="1400">
                                    <a:solidFill>
                                      <a:srgbClr val="464646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100" i="1" kern="1400">
                                    <a:solidFill>
                                      <a:srgbClr val="464646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(</m:t>
                                </m:r>
                                <m:r>
                                  <a:rPr lang="en-US" altLang="zh-CN" sz="1100" i="1" kern="1400">
                                    <a:solidFill>
                                      <a:srgbClr val="464646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  <m:r>
                                  <a:rPr lang="en-US" altLang="zh-CN" sz="1100" i="1" kern="1400">
                                    <a:solidFill>
                                      <a:srgbClr val="464646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−</m:t>
                                </m:r>
                                <m:r>
                                  <a:rPr lang="en-US" altLang="zh-CN" sz="1100" i="1" kern="1400">
                                    <a:solidFill>
                                      <a:srgbClr val="464646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h</m:t>
                                </m:r>
                                <m:r>
                                  <a:rPr lang="en-US" altLang="zh-CN" sz="1100" i="1" kern="1400">
                                    <a:solidFill>
                                      <a:srgbClr val="464646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1100" i="1" kern="1400">
                                    <a:solidFill>
                                      <a:srgbClr val="464646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zh-CN" sz="1100" i="1" kern="1400">
                                    <a:solidFill>
                                      <a:srgbClr val="464646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100" i="1" kern="1400">
                                    <a:solidFill>
                                      <a:srgbClr val="464646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2</m:t>
                                </m:r>
                                <m:r>
                                  <a:rPr lang="en-US" altLang="zh-CN" sz="1100" i="1" kern="1400">
                                    <a:solidFill>
                                      <a:srgbClr val="464646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zh-CN" sz="1100" i="1" kern="1400">
                                    <a:solidFill>
                                      <a:srgbClr val="464646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altLang="zh-CN" sz="1100" i="1" kern="1400">
                            <a:solidFill>
                              <a:srgbClr val="464646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CN" sz="1100" i="1" kern="1400" dirty="0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100" i="1" kern="1400" dirty="0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1100" i="1" kern="1400" dirty="0">
                                <a:solidFill>
                                  <a:srgbClr val="464646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1100" i="1" kern="1400" dirty="0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1100" i="1" kern="1400" dirty="0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h</m:t>
                            </m:r>
                          </m:e>
                        </m:d>
                        <m:r>
                          <a:rPr lang="en-US" altLang="zh-CN" sz="1100" i="1" kern="1400" dirty="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𝑑h</m:t>
                        </m:r>
                      </m:e>
                    </m:nary>
                  </m:oMath>
                </a14:m>
                <a:endParaRPr lang="en-US" altLang="zh-CN" sz="1100" i="1" kern="1400" dirty="0">
                  <a:solidFill>
                    <a:srgbClr val="464646"/>
                  </a:solidFill>
                  <a:latin typeface="Cambria Math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en-US" altLang="zh-CN" sz="1100" i="1" kern="1400" dirty="0">
                  <a:solidFill>
                    <a:srgbClr val="464646"/>
                  </a:solidFill>
                  <a:latin typeface="Cambria Math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en-US" altLang="zh-CN" sz="1100" i="1" kern="1400" dirty="0">
                  <a:solidFill>
                    <a:srgbClr val="464646"/>
                  </a:solidFill>
                  <a:latin typeface="Cambria Math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我们计算贝叶斯因子</a:t>
                </a:r>
                <a:r>
                  <a:rPr lang="en-US" altLang="zh-CN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100" i="1" kern="140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𝐵𝐹</m:t>
                    </m:r>
                    <m:r>
                      <a:rPr lang="en-US" altLang="zh-CN" sz="1100" i="1" kern="140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</m:oMath>
                </a14:m>
                <a:r>
                  <a:rPr lang="en-US" altLang="zh-CN" sz="1100" kern="1400" dirty="0">
                    <a:solidFill>
                      <a:srgbClr val="464646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100" i="1" kern="1400" dirty="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𝑝</m:t>
                    </m:r>
                    <m:r>
                      <a:rPr lang="en-US" altLang="zh-CN" sz="1100" i="1" kern="1400" dirty="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1100" i="1" kern="1400" dirty="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𝐷</m:t>
                    </m:r>
                    <m:d>
                      <m:dPr>
                        <m:begChr m:val="|"/>
                        <m:ctrlPr>
                          <a:rPr lang="en-US" altLang="zh-CN" sz="1100" i="1" kern="1400" dirty="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100" i="1" kern="1400" dirty="0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100" i="1" kern="1400" dirty="0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1100" i="1" kern="1400" dirty="0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100" kern="1400" dirty="0">
                    <a:solidFill>
                      <a:srgbClr val="464646"/>
                    </a:solidFill>
                    <a:ea typeface="微软雅黑" panose="020B0503020204020204" pitchFamily="34" charset="-122"/>
                  </a:rPr>
                  <a:t>/ </a:t>
                </a:r>
                <a14:m>
                  <m:oMath xmlns:m="http://schemas.openxmlformats.org/officeDocument/2006/math">
                    <m:r>
                      <a:rPr lang="en-US" altLang="zh-CN" sz="1100" i="1" kern="1400" dirty="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𝑝</m:t>
                    </m:r>
                    <m:r>
                      <a:rPr lang="en-US" altLang="zh-CN" sz="1100" i="1" kern="1400" dirty="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1100" i="1" kern="1400" dirty="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𝐷</m:t>
                    </m:r>
                    <m:d>
                      <m:dPr>
                        <m:begChr m:val="|"/>
                        <m:ctrlPr>
                          <a:rPr lang="en-US" altLang="zh-CN" sz="1100" i="1" kern="1400" dirty="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100" i="1" kern="1400" dirty="0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100" i="1" kern="1400" dirty="0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1100" i="1" kern="1400" dirty="0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100" i="1" kern="1400" dirty="0">
                  <a:solidFill>
                    <a:srgbClr val="464646"/>
                  </a:solidFill>
                  <a:latin typeface="Cambria Math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zh-CN" altLang="en-US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TextBox 20">
                <a:extLst>
                  <a:ext uri="{FF2B5EF4-FFF2-40B4-BE49-F238E27FC236}">
                    <a16:creationId xmlns:a16="http://schemas.microsoft.com/office/drawing/2014/main" id="{4BC94F05-CC11-465F-945B-BF844031D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082" y="1345001"/>
                <a:ext cx="6055302" cy="4343753"/>
              </a:xfrm>
              <a:prstGeom prst="rect">
                <a:avLst/>
              </a:prstGeom>
              <a:blipFill>
                <a:blip r:embed="rId4"/>
                <a:stretch>
                  <a:fillRect t="-61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KSO_Shape">
            <a:extLst>
              <a:ext uri="{FF2B5EF4-FFF2-40B4-BE49-F238E27FC236}">
                <a16:creationId xmlns="" xmlns:a16="http://schemas.microsoft.com/office/drawing/2014/main" id="{748E5FD2-EA11-459E-9F21-225D1A8BF359}"/>
              </a:ext>
            </a:extLst>
          </p:cNvPr>
          <p:cNvSpPr>
            <a:spLocks/>
          </p:cNvSpPr>
          <p:nvPr/>
        </p:nvSpPr>
        <p:spPr bwMode="auto">
          <a:xfrm>
            <a:off x="1403965" y="3132924"/>
            <a:ext cx="357932" cy="24578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447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316800" y="295284"/>
            <a:ext cx="168379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kern="1400" spc="7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算法方法学小结</a:t>
            </a:r>
          </a:p>
          <a:p>
            <a:pPr algn="l"/>
            <a:endParaRPr lang="zh-CN" altLang="en-US" sz="16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22061" y="591344"/>
            <a:ext cx="15343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kern="1400" dirty="0">
                <a:solidFill>
                  <a:srgbClr val="464646"/>
                </a:solidFill>
                <a:cs typeface="+mn-ea"/>
                <a:sym typeface="+mn-lt"/>
              </a:rPr>
              <a:t>All For Health  All For Clinical</a:t>
            </a:r>
            <a:endParaRPr lang="zh-CN" altLang="en-US" sz="900" kern="1400" dirty="0">
              <a:solidFill>
                <a:srgbClr val="464646"/>
              </a:solidFill>
              <a:cs typeface="+mn-ea"/>
              <a:sym typeface="+mn-lt"/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0" y="309066"/>
            <a:ext cx="316800" cy="460800"/>
          </a:xfrm>
          <a:prstGeom prst="rect">
            <a:avLst/>
          </a:prstGeom>
          <a:solidFill>
            <a:srgbClr val="336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4" name="图片 1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762" y="325404"/>
            <a:ext cx="1080200" cy="41086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TextBox 20">
            <a:extLst>
              <a:ext uri="{FF2B5EF4-FFF2-40B4-BE49-F238E27FC236}">
                <a16:creationId xmlns="" xmlns:a16="http://schemas.microsoft.com/office/drawing/2014/main" id="{08FBB82F-CB3D-4085-B2E3-060060C16D8A}"/>
              </a:ext>
            </a:extLst>
          </p:cNvPr>
          <p:cNvSpPr txBox="1"/>
          <p:nvPr/>
        </p:nvSpPr>
        <p:spPr>
          <a:xfrm>
            <a:off x="1547664" y="1175722"/>
            <a:ext cx="605530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zh-CN" altLang="en-US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方法学的角度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阐述基于贝叶斯推断的无创产前筛查新方法。</a:t>
            </a: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首先介绍如何在染色体上选取合适的</a:t>
            </a:r>
            <a:r>
              <a:rPr lang="zh-CN" altLang="en-US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分析的单位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随后阐述了基于</a:t>
            </a:r>
            <a:r>
              <a:rPr lang="zh-CN" altLang="en-US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隐马尔科夫模型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来识别群体水平和母体水平的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CNV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分别引入了</a:t>
            </a:r>
            <a:r>
              <a:rPr lang="zh-CN" altLang="en-US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光滑样条法和加权线性回归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校正</a:t>
            </a:r>
            <a:r>
              <a:rPr lang="en-US" altLang="zh-CN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GC</a:t>
            </a:r>
            <a:r>
              <a:rPr lang="zh-CN" altLang="en-US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偏倚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染色体偏倚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在此基础上，建立模型从性染色体数据中</a:t>
            </a:r>
            <a:r>
              <a:rPr lang="zh-CN" altLang="en-US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推断胎儿比例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，拟合胎儿比例的分布，作为贝叶斯分析的先验信息。</a:t>
            </a: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</a:t>
            </a:r>
            <a:r>
              <a:rPr lang="zh-CN" altLang="en-US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贝叶斯推断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的框架，将先验信息和似然值相结合，计算出贝叶斯因子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b="1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189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83176" y="2479270"/>
            <a:ext cx="3207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kern="1400" spc="25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NIPT</a:t>
            </a:r>
            <a:r>
              <a:rPr lang="zh-CN" altLang="en-US" kern="1400" spc="25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的贝叶斯算法的应用</a:t>
            </a:r>
            <a:endParaRPr lang="zh-CN" altLang="en-US" kern="1400" spc="25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68832" y="2833939"/>
            <a:ext cx="3636000" cy="39600"/>
          </a:xfrm>
          <a:prstGeom prst="rect">
            <a:avLst/>
          </a:prstGeom>
          <a:solidFill>
            <a:srgbClr val="336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69527" y="2012054"/>
            <a:ext cx="25771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3200" kern="140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THREE</a:t>
            </a:r>
            <a:endParaRPr lang="zh-CN" altLang="en-US" sz="32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5" name="Picture 3" descr="C:\Users\liqing\Desktop\拆分\0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354" y="0"/>
            <a:ext cx="28384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0570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316800" y="295284"/>
            <a:ext cx="151323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 kern="1400" spc="7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 kern="1400" spc="7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患者和数据</a:t>
            </a:r>
          </a:p>
          <a:p>
            <a:pPr algn="l"/>
            <a:endParaRPr lang="zh-CN" altLang="en-US" sz="16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22061" y="591344"/>
            <a:ext cx="15343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kern="1400" dirty="0">
                <a:solidFill>
                  <a:srgbClr val="464646"/>
                </a:solidFill>
                <a:cs typeface="+mn-ea"/>
                <a:sym typeface="+mn-lt"/>
              </a:rPr>
              <a:t>All For Health  All For Clinical</a:t>
            </a:r>
            <a:endParaRPr lang="zh-CN" altLang="en-US" sz="900" kern="1400" dirty="0">
              <a:solidFill>
                <a:srgbClr val="464646"/>
              </a:solidFill>
              <a:cs typeface="+mn-ea"/>
              <a:sym typeface="+mn-lt"/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0" y="309066"/>
            <a:ext cx="316800" cy="460800"/>
          </a:xfrm>
          <a:prstGeom prst="rect">
            <a:avLst/>
          </a:prstGeom>
          <a:solidFill>
            <a:srgbClr val="336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4" name="图片 1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762" y="325404"/>
            <a:ext cx="1080200" cy="41086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KSO_Shape">
            <a:extLst>
              <a:ext uri="{FF2B5EF4-FFF2-40B4-BE49-F238E27FC236}">
                <a16:creationId xmlns="" xmlns:a16="http://schemas.microsoft.com/office/drawing/2014/main" id="{1929DC0D-6413-4F39-9383-92D6EA6B8899}"/>
              </a:ext>
            </a:extLst>
          </p:cNvPr>
          <p:cNvSpPr>
            <a:spLocks/>
          </p:cNvSpPr>
          <p:nvPr/>
        </p:nvSpPr>
        <p:spPr bwMode="auto">
          <a:xfrm>
            <a:off x="1595491" y="1043833"/>
            <a:ext cx="357932" cy="24578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="" xmlns:a16="http://schemas.microsoft.com/office/drawing/2014/main" id="{EF0816FD-032E-41F0-B420-639B5F4259C3}"/>
              </a:ext>
            </a:extLst>
          </p:cNvPr>
          <p:cNvSpPr/>
          <p:nvPr/>
        </p:nvSpPr>
        <p:spPr>
          <a:xfrm>
            <a:off x="1259632" y="1011938"/>
            <a:ext cx="597600" cy="597600"/>
          </a:xfrm>
          <a:prstGeom prst="ellipse">
            <a:avLst/>
          </a:prstGeom>
          <a:solidFill>
            <a:srgbClr val="336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KSO_Shape">
            <a:extLst>
              <a:ext uri="{FF2B5EF4-FFF2-40B4-BE49-F238E27FC236}">
                <a16:creationId xmlns="" xmlns:a16="http://schemas.microsoft.com/office/drawing/2014/main" id="{9F8EDCBB-D41C-46FD-8C7D-A0AE586FAA7A}"/>
              </a:ext>
            </a:extLst>
          </p:cNvPr>
          <p:cNvSpPr>
            <a:spLocks/>
          </p:cNvSpPr>
          <p:nvPr/>
        </p:nvSpPr>
        <p:spPr bwMode="auto">
          <a:xfrm>
            <a:off x="1379467" y="1187848"/>
            <a:ext cx="357932" cy="24578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9" name="TextBox 19">
            <a:extLst>
              <a:ext uri="{FF2B5EF4-FFF2-40B4-BE49-F238E27FC236}">
                <a16:creationId xmlns="" xmlns:a16="http://schemas.microsoft.com/office/drawing/2014/main" id="{6C97D664-2BD2-454B-B00C-C5FEDCCAC5C1}"/>
              </a:ext>
            </a:extLst>
          </p:cNvPr>
          <p:cNvSpPr txBox="1"/>
          <p:nvPr/>
        </p:nvSpPr>
        <p:spPr>
          <a:xfrm>
            <a:off x="1973702" y="987575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临床试验</a:t>
            </a:r>
          </a:p>
        </p:txBody>
      </p:sp>
      <p:sp>
        <p:nvSpPr>
          <p:cNvPr id="10" name="TextBox 20">
            <a:extLst>
              <a:ext uri="{FF2B5EF4-FFF2-40B4-BE49-F238E27FC236}">
                <a16:creationId xmlns="" xmlns:a16="http://schemas.microsoft.com/office/drawing/2014/main" id="{B65CCA12-13B6-4B06-B8DF-CFA3E81C3AAF}"/>
              </a:ext>
            </a:extLst>
          </p:cNvPr>
          <p:cNvSpPr txBox="1"/>
          <p:nvPr/>
        </p:nvSpPr>
        <p:spPr>
          <a:xfrm>
            <a:off x="1973082" y="1345001"/>
            <a:ext cx="6055302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入组孕妇必须满足年满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周岁并且孕周</a:t>
            </a:r>
            <a:r>
              <a:rPr lang="zh-CN" altLang="en-US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不低于</a:t>
            </a:r>
            <a:r>
              <a:rPr lang="en-US" altLang="zh-CN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</a:t>
            </a:r>
            <a:endParaRPr lang="en-US" altLang="zh-CN" sz="1100" b="1" kern="1400" dirty="0">
              <a:solidFill>
                <a:srgbClr val="336C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NIPT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检测：患者入组时抽取</a:t>
            </a:r>
            <a:r>
              <a:rPr lang="en-US" altLang="zh-CN" sz="1100" b="1" kern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100" b="1" kern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毫升的外周静脉血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，使用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Illumina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公司的</a:t>
            </a:r>
            <a:r>
              <a:rPr lang="en-US" altLang="zh-CN" sz="1100" kern="1400" dirty="0" err="1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Nextseq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500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测序仪，单端测序的读长为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75bp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，目标覆盖度为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0.1×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zh-CN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包含随访来获得妊娠和分娩记录，以及新生儿的体检记录</a:t>
            </a:r>
            <a:endParaRPr lang="zh-CN" altLang="en-US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zh-CN" altLang="en-US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KSO_Shape">
            <a:extLst>
              <a:ext uri="{FF2B5EF4-FFF2-40B4-BE49-F238E27FC236}">
                <a16:creationId xmlns="" xmlns:a16="http://schemas.microsoft.com/office/drawing/2014/main" id="{66AC0FBC-A8EB-4416-9EFF-D44414A52896}"/>
              </a:ext>
            </a:extLst>
          </p:cNvPr>
          <p:cNvSpPr>
            <a:spLocks/>
          </p:cNvSpPr>
          <p:nvPr/>
        </p:nvSpPr>
        <p:spPr bwMode="auto">
          <a:xfrm>
            <a:off x="1403965" y="3132924"/>
            <a:ext cx="357932" cy="24578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="" xmlns:a16="http://schemas.microsoft.com/office/drawing/2014/main" id="{030A8193-ABC3-4E32-92FC-0912CF952387}"/>
              </a:ext>
            </a:extLst>
          </p:cNvPr>
          <p:cNvSpPr/>
          <p:nvPr/>
        </p:nvSpPr>
        <p:spPr>
          <a:xfrm>
            <a:off x="1284130" y="2729887"/>
            <a:ext cx="597600" cy="597600"/>
          </a:xfrm>
          <a:prstGeom prst="ellipse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KSO_Shape">
            <a:extLst>
              <a:ext uri="{FF2B5EF4-FFF2-40B4-BE49-F238E27FC236}">
                <a16:creationId xmlns="" xmlns:a16="http://schemas.microsoft.com/office/drawing/2014/main" id="{581492BF-D02A-4BCD-ACD9-3B8DD50D2263}"/>
              </a:ext>
            </a:extLst>
          </p:cNvPr>
          <p:cNvSpPr>
            <a:spLocks/>
          </p:cNvSpPr>
          <p:nvPr/>
        </p:nvSpPr>
        <p:spPr bwMode="auto">
          <a:xfrm>
            <a:off x="1403965" y="2880549"/>
            <a:ext cx="357932" cy="24578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4" name="TextBox 21">
            <a:extLst>
              <a:ext uri="{FF2B5EF4-FFF2-40B4-BE49-F238E27FC236}">
                <a16:creationId xmlns="" xmlns:a16="http://schemas.microsoft.com/office/drawing/2014/main" id="{BDD931DC-8547-417C-8AFB-BE2DB762DC1C}"/>
              </a:ext>
            </a:extLst>
          </p:cNvPr>
          <p:cNvSpPr txBox="1"/>
          <p:nvPr/>
        </p:nvSpPr>
        <p:spPr>
          <a:xfrm>
            <a:off x="1984356" y="2715767"/>
            <a:ext cx="153118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测序数据预处理</a:t>
            </a:r>
          </a:p>
        </p:txBody>
      </p:sp>
      <p:sp>
        <p:nvSpPr>
          <p:cNvPr id="15" name="TextBox 20">
            <a:extLst>
              <a:ext uri="{FF2B5EF4-FFF2-40B4-BE49-F238E27FC236}">
                <a16:creationId xmlns="" xmlns:a16="http://schemas.microsoft.com/office/drawing/2014/main" id="{2D63F19B-B4F8-46BF-9403-4DE32D407EEF}"/>
              </a:ext>
            </a:extLst>
          </p:cNvPr>
          <p:cNvSpPr txBox="1"/>
          <p:nvPr/>
        </p:nvSpPr>
        <p:spPr>
          <a:xfrm>
            <a:off x="1973082" y="3097523"/>
            <a:ext cx="605530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zh-CN" altLang="en-US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删除低质量的</a:t>
            </a:r>
            <a:r>
              <a:rPr lang="en-US" altLang="zh-CN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reads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PCR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扩增引入的重复片段的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reads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被删除；包含一个以上碱基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reads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被删除；连续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个核苷酸的平均测序质量低于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reads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也被删除</a:t>
            </a: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zh-CN" altLang="en-US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BWA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软件将剩余的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reads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比对到参考基因组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HG19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上，比对策略是允许</a:t>
            </a:r>
            <a:r>
              <a:rPr lang="zh-CN" altLang="en-US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最多一个错配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只保留唯一比对上的</a:t>
            </a:r>
            <a:r>
              <a:rPr lang="en-US" altLang="zh-CN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reads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，用于进一步分析</a:t>
            </a: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zh-CN" altLang="en-US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在我们降低数据量的实验中，我们随机地（按照均匀分布）抽取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3M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reads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zh-CN" altLang="en-US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995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316800" y="295284"/>
            <a:ext cx="23698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 kern="1400" spc="7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600" kern="1400" spc="7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胎儿比例的先验信息</a:t>
            </a:r>
          </a:p>
          <a:p>
            <a:pPr algn="l"/>
            <a:endParaRPr lang="zh-CN" altLang="en-US" sz="16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22061" y="591344"/>
            <a:ext cx="15343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kern="1400" dirty="0">
                <a:solidFill>
                  <a:srgbClr val="464646"/>
                </a:solidFill>
                <a:cs typeface="+mn-ea"/>
                <a:sym typeface="+mn-lt"/>
              </a:rPr>
              <a:t>All For Health  All For Clinical</a:t>
            </a:r>
            <a:endParaRPr lang="zh-CN" altLang="en-US" sz="900" kern="1400" dirty="0">
              <a:solidFill>
                <a:srgbClr val="464646"/>
              </a:solidFill>
              <a:cs typeface="+mn-ea"/>
              <a:sym typeface="+mn-lt"/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0" y="309066"/>
            <a:ext cx="316800" cy="460800"/>
          </a:xfrm>
          <a:prstGeom prst="rect">
            <a:avLst/>
          </a:prstGeom>
          <a:solidFill>
            <a:srgbClr val="336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4" name="图片 1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762" y="325404"/>
            <a:ext cx="1080200" cy="41086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6" name="图片 25">
            <a:extLst>
              <a:ext uri="{FF2B5EF4-FFF2-40B4-BE49-F238E27FC236}">
                <a16:creationId xmlns="" xmlns:a16="http://schemas.microsoft.com/office/drawing/2014/main" id="{433B9B92-0CAA-473E-89B0-6F39399B9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557" y="1203598"/>
            <a:ext cx="3600000" cy="3600000"/>
          </a:xfrm>
          <a:prstGeom prst="rect">
            <a:avLst/>
          </a:prstGeom>
        </p:spPr>
      </p:pic>
      <p:sp>
        <p:nvSpPr>
          <p:cNvPr id="27" name="KSO_Shape">
            <a:extLst>
              <a:ext uri="{FF2B5EF4-FFF2-40B4-BE49-F238E27FC236}">
                <a16:creationId xmlns="" xmlns:a16="http://schemas.microsoft.com/office/drawing/2014/main" id="{7F5C9276-E289-4EAD-8161-2259BE5681F5}"/>
              </a:ext>
            </a:extLst>
          </p:cNvPr>
          <p:cNvSpPr>
            <a:spLocks/>
          </p:cNvSpPr>
          <p:nvPr/>
        </p:nvSpPr>
        <p:spPr bwMode="auto">
          <a:xfrm>
            <a:off x="1595491" y="1043833"/>
            <a:ext cx="357932" cy="24578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="" xmlns:a16="http://schemas.microsoft.com/office/drawing/2014/main" id="{D71D032D-A9A2-41D5-9797-8667434AD7F7}"/>
              </a:ext>
            </a:extLst>
          </p:cNvPr>
          <p:cNvSpPr/>
          <p:nvPr/>
        </p:nvSpPr>
        <p:spPr>
          <a:xfrm>
            <a:off x="1259632" y="1011938"/>
            <a:ext cx="597600" cy="597600"/>
          </a:xfrm>
          <a:prstGeom prst="ellipse">
            <a:avLst/>
          </a:prstGeom>
          <a:solidFill>
            <a:srgbClr val="336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KSO_Shape">
            <a:extLst>
              <a:ext uri="{FF2B5EF4-FFF2-40B4-BE49-F238E27FC236}">
                <a16:creationId xmlns="" xmlns:a16="http://schemas.microsoft.com/office/drawing/2014/main" id="{2F2F1F31-7D7C-47EB-85CB-0E4B2DDB0012}"/>
              </a:ext>
            </a:extLst>
          </p:cNvPr>
          <p:cNvSpPr>
            <a:spLocks/>
          </p:cNvSpPr>
          <p:nvPr/>
        </p:nvSpPr>
        <p:spPr bwMode="auto">
          <a:xfrm>
            <a:off x="1379467" y="1187848"/>
            <a:ext cx="357932" cy="24578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30" name="TextBox 19">
            <a:extLst>
              <a:ext uri="{FF2B5EF4-FFF2-40B4-BE49-F238E27FC236}">
                <a16:creationId xmlns="" xmlns:a16="http://schemas.microsoft.com/office/drawing/2014/main" id="{1ABD4970-F7CD-4812-A834-01590588059F}"/>
              </a:ext>
            </a:extLst>
          </p:cNvPr>
          <p:cNvSpPr txBox="1"/>
          <p:nvPr/>
        </p:nvSpPr>
        <p:spPr>
          <a:xfrm>
            <a:off x="1973701" y="987575"/>
            <a:ext cx="153118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胎儿比例的分布</a:t>
            </a:r>
          </a:p>
        </p:txBody>
      </p:sp>
      <p:sp>
        <p:nvSpPr>
          <p:cNvPr id="31" name="KSO_Shape">
            <a:extLst>
              <a:ext uri="{FF2B5EF4-FFF2-40B4-BE49-F238E27FC236}">
                <a16:creationId xmlns="" xmlns:a16="http://schemas.microsoft.com/office/drawing/2014/main" id="{06FC74B7-E25E-41A7-8147-27D77CBA7E5B}"/>
              </a:ext>
            </a:extLst>
          </p:cNvPr>
          <p:cNvSpPr>
            <a:spLocks/>
          </p:cNvSpPr>
          <p:nvPr/>
        </p:nvSpPr>
        <p:spPr bwMode="auto">
          <a:xfrm>
            <a:off x="1403965" y="3132924"/>
            <a:ext cx="357932" cy="24578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20">
                <a:extLst>
                  <a:ext uri="{FF2B5EF4-FFF2-40B4-BE49-F238E27FC236}">
                    <a16:creationId xmlns="" xmlns:a16="http://schemas.microsoft.com/office/drawing/2014/main" id="{1B9F7A9D-F545-40C9-B066-A612EE7FD63D}"/>
                  </a:ext>
                </a:extLst>
              </p:cNvPr>
              <p:cNvSpPr txBox="1"/>
              <p:nvPr/>
            </p:nvSpPr>
            <p:spPr>
              <a:xfrm>
                <a:off x="5343648" y="1419623"/>
                <a:ext cx="1964656" cy="4832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46" indent="-171446">
                  <a:buFont typeface="Arial" panose="020B0604020202020204" pitchFamily="34" charset="0"/>
                  <a:buChar char="•"/>
                </a:pP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</a:t>
                </a:r>
                <a:r>
                  <a:rPr lang="en-US" altLang="zh-CN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染色体含量推断</a:t>
                </a:r>
                <a:r>
                  <a:rPr lang="en-US" altLang="zh-CN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3405</a:t>
                </a: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例样本的胎儿比例，直方图如图</a:t>
                </a:r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</a:t>
                </a:r>
                <a:r>
                  <a:rPr lang="en-US" altLang="zh-CN" sz="1100" b="1" kern="1400" dirty="0">
                    <a:solidFill>
                      <a:srgbClr val="336CB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K-means</a:t>
                </a:r>
                <a:r>
                  <a:rPr lang="zh-CN" altLang="en-US" sz="1100" b="1" kern="1400" dirty="0">
                    <a:solidFill>
                      <a:srgbClr val="336CB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聚类</a:t>
                </a: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将胎儿比例分为两组，阈值是</a:t>
                </a:r>
                <a:r>
                  <a:rPr lang="en-US" altLang="zh-CN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0.028</a:t>
                </a: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拟合胎儿比例的概率密度函数，女胎样本为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100" i="1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100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g</m:t>
                        </m:r>
                      </m:e>
                      <m:sub>
                        <m:r>
                          <a:rPr lang="en-US" altLang="zh-CN" sz="1100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  <m:r>
                      <a:rPr lang="en-US" altLang="zh-CN" sz="1100" kern="140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100" kern="140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h</m:t>
                    </m:r>
                    <m:r>
                      <a:rPr lang="en-US" altLang="zh-CN" sz="1100" kern="140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，男胎样本为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100" i="1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100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g</m:t>
                        </m:r>
                      </m:e>
                      <m:sub>
                        <m:r>
                          <a:rPr lang="en-US" altLang="zh-CN" sz="1100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1100" i="1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100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h</m:t>
                        </m:r>
                      </m:e>
                    </m:d>
                  </m:oMath>
                </a14:m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，全部样本为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100" i="1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100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g</m:t>
                        </m:r>
                      </m:e>
                      <m:sub>
                        <m:r>
                          <a:rPr lang="en-US" altLang="zh-CN" sz="1100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1100" i="1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100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h</m:t>
                        </m:r>
                      </m:e>
                    </m:d>
                  </m:oMath>
                </a14:m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最终我们选择了</a:t>
                </a:r>
                <a:r>
                  <a:rPr lang="en-US" altLang="zh-CN" sz="1100" b="1" kern="1400" dirty="0">
                    <a:solidFill>
                      <a:srgbClr val="336CB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Beta</a:t>
                </a:r>
                <a:r>
                  <a:rPr lang="zh-CN" altLang="en-US" sz="1100" b="1" kern="1400" dirty="0">
                    <a:solidFill>
                      <a:srgbClr val="336CB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分布</a:t>
                </a: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来拟合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100" i="1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100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g</m:t>
                        </m:r>
                      </m:e>
                      <m:sub>
                        <m:r>
                          <a:rPr lang="en-US" altLang="zh-CN" sz="1100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  <m:r>
                      <a:rPr lang="en-US" altLang="zh-CN" sz="1100" kern="140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100" kern="140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h</m:t>
                    </m:r>
                    <m:r>
                      <a:rPr lang="en-US" altLang="zh-CN" sz="1100" kern="140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 </m:t>
                    </m:r>
                  </m:oMath>
                </a14:m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1100" kern="1400" dirty="0">
                    <a:solidFill>
                      <a:srgbClr val="464646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100" i="1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100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g</m:t>
                        </m:r>
                      </m:e>
                      <m:sub>
                        <m:r>
                          <a:rPr lang="en-US" altLang="zh-CN" sz="1100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1100" i="1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100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h</m:t>
                        </m:r>
                      </m:e>
                    </m:d>
                  </m:oMath>
                </a14:m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100" i="1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100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g</m:t>
                        </m:r>
                      </m:e>
                      <m:sub>
                        <m:r>
                          <a:rPr lang="en-US" altLang="zh-CN" sz="1100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1100" i="1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100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h</m:t>
                        </m:r>
                      </m:e>
                    </m:d>
                    <m:r>
                      <a:rPr lang="en-US" altLang="zh-CN" sz="1100" i="1" kern="140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，分布的参数通过匹配分析前两个矩得到</a:t>
                </a:r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zh-CN" altLang="en-US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8" name="TextBox 20">
                <a:extLst>
                  <a:ext uri="{FF2B5EF4-FFF2-40B4-BE49-F238E27FC236}">
                    <a16:creationId xmlns:a16="http://schemas.microsoft.com/office/drawing/2014/main" id="{1B9F7A9D-F545-40C9-B066-A612EE7FD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648" y="1419623"/>
                <a:ext cx="1964656" cy="48320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973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316800" y="295284"/>
            <a:ext cx="24176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 kern="1400" spc="7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600" kern="1400" spc="7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胎儿比例的先验信息</a:t>
            </a:r>
          </a:p>
          <a:p>
            <a:pPr algn="l"/>
            <a:endParaRPr lang="zh-CN" altLang="en-US" sz="16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22061" y="591344"/>
            <a:ext cx="15343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kern="1400" dirty="0">
                <a:solidFill>
                  <a:srgbClr val="464646"/>
                </a:solidFill>
                <a:cs typeface="+mn-ea"/>
                <a:sym typeface="+mn-lt"/>
              </a:rPr>
              <a:t>All For Health  All For Clinical</a:t>
            </a:r>
            <a:endParaRPr lang="zh-CN" altLang="en-US" sz="900" kern="1400" dirty="0">
              <a:solidFill>
                <a:srgbClr val="464646"/>
              </a:solidFill>
              <a:cs typeface="+mn-ea"/>
              <a:sym typeface="+mn-lt"/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0" y="309066"/>
            <a:ext cx="316800" cy="460800"/>
          </a:xfrm>
          <a:prstGeom prst="rect">
            <a:avLst/>
          </a:prstGeom>
          <a:solidFill>
            <a:srgbClr val="336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4" name="图片 1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762" y="325404"/>
            <a:ext cx="1080200" cy="41086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7" name="灯片编号占位符 1">
            <a:extLst>
              <a:ext uri="{FF2B5EF4-FFF2-40B4-BE49-F238E27FC236}">
                <a16:creationId xmlns="" xmlns:a16="http://schemas.microsoft.com/office/drawing/2014/main" id="{BF9DDABB-F73E-466E-9C37-CC2858A1B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57900" y="4674170"/>
            <a:ext cx="1600200" cy="273844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19</a:t>
            </a:fld>
            <a:endParaRPr lang="zh-CN" altLang="en-US" dirty="0"/>
          </a:p>
        </p:txBody>
      </p:sp>
      <p:sp>
        <p:nvSpPr>
          <p:cNvPr id="18" name="KSO_Shape">
            <a:extLst>
              <a:ext uri="{FF2B5EF4-FFF2-40B4-BE49-F238E27FC236}">
                <a16:creationId xmlns="" xmlns:a16="http://schemas.microsoft.com/office/drawing/2014/main" id="{4BA295C0-AB73-49A4-9415-D0E472184387}"/>
              </a:ext>
            </a:extLst>
          </p:cNvPr>
          <p:cNvSpPr>
            <a:spLocks/>
          </p:cNvSpPr>
          <p:nvPr/>
        </p:nvSpPr>
        <p:spPr bwMode="auto">
          <a:xfrm>
            <a:off x="1595491" y="1043833"/>
            <a:ext cx="357932" cy="24578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="" xmlns:a16="http://schemas.microsoft.com/office/drawing/2014/main" id="{E01A4EBB-41AA-43C3-8C45-F08C7CAFE596}"/>
              </a:ext>
            </a:extLst>
          </p:cNvPr>
          <p:cNvSpPr/>
          <p:nvPr/>
        </p:nvSpPr>
        <p:spPr>
          <a:xfrm>
            <a:off x="1259632" y="1011938"/>
            <a:ext cx="597600" cy="597600"/>
          </a:xfrm>
          <a:prstGeom prst="ellipse">
            <a:avLst/>
          </a:prstGeom>
          <a:solidFill>
            <a:srgbClr val="336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KSO_Shape">
            <a:extLst>
              <a:ext uri="{FF2B5EF4-FFF2-40B4-BE49-F238E27FC236}">
                <a16:creationId xmlns="" xmlns:a16="http://schemas.microsoft.com/office/drawing/2014/main" id="{B99FEAAC-CDF0-4D73-A51A-353586964263}"/>
              </a:ext>
            </a:extLst>
          </p:cNvPr>
          <p:cNvSpPr>
            <a:spLocks/>
          </p:cNvSpPr>
          <p:nvPr/>
        </p:nvSpPr>
        <p:spPr bwMode="auto">
          <a:xfrm>
            <a:off x="1379467" y="1187848"/>
            <a:ext cx="357932" cy="24578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21" name="TextBox 19">
            <a:extLst>
              <a:ext uri="{FF2B5EF4-FFF2-40B4-BE49-F238E27FC236}">
                <a16:creationId xmlns="" xmlns:a16="http://schemas.microsoft.com/office/drawing/2014/main" id="{91CA06DF-098B-4576-9373-B64D16DC1F3C}"/>
              </a:ext>
            </a:extLst>
          </p:cNvPr>
          <p:cNvSpPr txBox="1"/>
          <p:nvPr/>
        </p:nvSpPr>
        <p:spPr>
          <a:xfrm>
            <a:off x="1973701" y="987575"/>
            <a:ext cx="153118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先验概率的确定</a:t>
            </a:r>
          </a:p>
        </p:txBody>
      </p:sp>
      <p:sp>
        <p:nvSpPr>
          <p:cNvPr id="22" name="KSO_Shape">
            <a:extLst>
              <a:ext uri="{FF2B5EF4-FFF2-40B4-BE49-F238E27FC236}">
                <a16:creationId xmlns="" xmlns:a16="http://schemas.microsoft.com/office/drawing/2014/main" id="{B09BE348-BFC3-4C4C-BA53-D005D435579C}"/>
              </a:ext>
            </a:extLst>
          </p:cNvPr>
          <p:cNvSpPr>
            <a:spLocks/>
          </p:cNvSpPr>
          <p:nvPr/>
        </p:nvSpPr>
        <p:spPr bwMode="auto">
          <a:xfrm>
            <a:off x="1403965" y="3132924"/>
            <a:ext cx="357932" cy="24578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0">
                <a:extLst>
                  <a:ext uri="{FF2B5EF4-FFF2-40B4-BE49-F238E27FC236}">
                    <a16:creationId xmlns="" xmlns:a16="http://schemas.microsoft.com/office/drawing/2014/main" id="{F92B1A74-0792-4BD6-8CB4-75BA64B7FEC7}"/>
                  </a:ext>
                </a:extLst>
              </p:cNvPr>
              <p:cNvSpPr txBox="1"/>
              <p:nvPr/>
            </p:nvSpPr>
            <p:spPr>
              <a:xfrm>
                <a:off x="1973082" y="1345001"/>
                <a:ext cx="6055302" cy="1615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46" indent="-171446">
                  <a:buFont typeface="Arial" panose="020B0604020202020204" pitchFamily="34" charset="0"/>
                  <a:buChar char="•"/>
                </a:pP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放弃</a:t>
                </a:r>
                <a:r>
                  <a:rPr lang="en-US" altLang="zh-CN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sharp null</a:t>
                </a:r>
                <a:r>
                  <a:rPr lang="zh-CN" altLang="zh-CN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，选取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1100" b="1" i="1" kern="1400">
                            <a:solidFill>
                              <a:srgbClr val="336CB3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1100" b="1" i="1" kern="1400">
                            <a:solidFill>
                              <a:srgbClr val="336CB3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𝐠</m:t>
                        </m:r>
                      </m:e>
                      <m:sub>
                        <m:r>
                          <a:rPr lang="en-US" altLang="zh-CN" sz="1100" b="1" i="1" kern="1400">
                            <a:solidFill>
                              <a:srgbClr val="336CB3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  <m:sup>
                        <m:r>
                          <a:rPr lang="en-US" altLang="zh-CN" sz="1100" b="1" kern="1400">
                            <a:solidFill>
                              <a:srgbClr val="336CB3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zh-CN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作为零假设模型下的胎儿比例的先验概率</a:t>
                </a:r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放弃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1100" i="1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100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g</m:t>
                        </m:r>
                      </m:e>
                      <m:sub>
                        <m:r>
                          <a:rPr lang="en-US" altLang="zh-CN" sz="1100" i="1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  <m:sup>
                        <m:r>
                          <a:rPr lang="en-US" altLang="zh-CN" sz="1100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bSup>
                    <m:r>
                      <a:rPr lang="en-US" altLang="zh-CN" sz="1100" i="1" kern="140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zh-CN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选取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1100" b="1" i="1" kern="1400">
                            <a:solidFill>
                              <a:srgbClr val="336CB3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1100" b="1" kern="1400">
                            <a:solidFill>
                              <a:srgbClr val="336CB3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𝐠</m:t>
                        </m:r>
                      </m:e>
                      <m:sub>
                        <m:r>
                          <a:rPr lang="en-US" altLang="zh-CN" sz="1100" b="1" kern="1400">
                            <a:solidFill>
                              <a:srgbClr val="336CB3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  <m:sup>
                        <m:r>
                          <a:rPr lang="en-US" altLang="zh-CN" sz="1100" b="1" kern="1400">
                            <a:solidFill>
                              <a:srgbClr val="336CB3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zh-CN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作为</a:t>
                </a: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备择</a:t>
                </a:r>
                <a:r>
                  <a:rPr lang="zh-CN" altLang="zh-CN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设模型下的胎儿比例的先验概率</a:t>
                </a:r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zh-CN" altLang="en-US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3" name="TextBox 20">
                <a:extLst>
                  <a:ext uri="{FF2B5EF4-FFF2-40B4-BE49-F238E27FC236}">
                    <a16:creationId xmlns:a16="http://schemas.microsoft.com/office/drawing/2014/main" id="{F92B1A74-0792-4BD6-8CB4-75BA64B7F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082" y="1345001"/>
                <a:ext cx="6055302" cy="16158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图片 23">
            <a:extLst>
              <a:ext uri="{FF2B5EF4-FFF2-40B4-BE49-F238E27FC236}">
                <a16:creationId xmlns="" xmlns:a16="http://schemas.microsoft.com/office/drawing/2014/main" id="{8E18508F-F45E-4B6D-9AFE-EEE9483FA0BD}"/>
              </a:ext>
            </a:extLst>
          </p:cNvPr>
          <p:cNvPicPr/>
          <p:nvPr/>
        </p:nvPicPr>
        <p:blipFill rotWithShape="1">
          <a:blip r:embed="rId5"/>
          <a:srcRect t="-1" r="49485" b="661"/>
          <a:stretch/>
        </p:blipFill>
        <p:spPr bwMode="auto">
          <a:xfrm>
            <a:off x="1522488" y="2093963"/>
            <a:ext cx="2880000" cy="288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图片 24">
            <a:extLst>
              <a:ext uri="{FF2B5EF4-FFF2-40B4-BE49-F238E27FC236}">
                <a16:creationId xmlns="" xmlns:a16="http://schemas.microsoft.com/office/drawing/2014/main" id="{4C215892-BE77-431D-87B5-CD903178510D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572000" y="1995686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20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83176" y="247927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kern="1400" spc="25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背景知识</a:t>
            </a:r>
            <a:endParaRPr lang="zh-CN" altLang="en-US" kern="1400" spc="25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68832" y="2833939"/>
            <a:ext cx="3636000" cy="39600"/>
          </a:xfrm>
          <a:prstGeom prst="rect">
            <a:avLst/>
          </a:prstGeom>
          <a:solidFill>
            <a:srgbClr val="336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69527" y="2012054"/>
            <a:ext cx="2198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ONE</a:t>
            </a:r>
            <a:endParaRPr lang="zh-CN" altLang="en-US" sz="32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5" name="Picture 3" descr="C:\Users\liqing\Desktop\拆分\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354" y="0"/>
            <a:ext cx="28384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2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316800" y="295284"/>
            <a:ext cx="293381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 kern="1400" spc="7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600" kern="1400" spc="7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新方法与</a:t>
            </a:r>
            <a:r>
              <a:rPr lang="en-US" altLang="zh-CN" sz="1600" kern="1400" spc="7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sz="1600" kern="1400" spc="7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检验结果的比较</a:t>
            </a:r>
            <a:endParaRPr lang="zh-CN" altLang="en-US" sz="16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22061" y="591344"/>
            <a:ext cx="15343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kern="1400" dirty="0">
                <a:solidFill>
                  <a:srgbClr val="464646"/>
                </a:solidFill>
                <a:cs typeface="+mn-ea"/>
                <a:sym typeface="+mn-lt"/>
              </a:rPr>
              <a:t>All For Health  All For Clinical</a:t>
            </a:r>
            <a:endParaRPr lang="zh-CN" altLang="en-US" sz="900" kern="1400" dirty="0">
              <a:solidFill>
                <a:srgbClr val="464646"/>
              </a:solidFill>
              <a:cs typeface="+mn-ea"/>
              <a:sym typeface="+mn-lt"/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0" y="309066"/>
            <a:ext cx="316800" cy="460800"/>
          </a:xfrm>
          <a:prstGeom prst="rect">
            <a:avLst/>
          </a:prstGeom>
          <a:solidFill>
            <a:srgbClr val="336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4" name="图片 1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762" y="325404"/>
            <a:ext cx="1080200" cy="41086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7" name="灯片编号占位符 1">
            <a:extLst>
              <a:ext uri="{FF2B5EF4-FFF2-40B4-BE49-F238E27FC236}">
                <a16:creationId xmlns="" xmlns:a16="http://schemas.microsoft.com/office/drawing/2014/main" id="{BF9DDABB-F73E-466E-9C37-CC2858A1B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57900" y="4674170"/>
            <a:ext cx="1600200" cy="273844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20</a:t>
            </a:fld>
            <a:endParaRPr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="" xmlns:a16="http://schemas.microsoft.com/office/drawing/2014/main" id="{7EE8E7F3-CE60-4838-BDF4-4B392C96B1B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595717" y="1996283"/>
            <a:ext cx="5856605" cy="2879725"/>
          </a:xfrm>
          <a:prstGeom prst="rect">
            <a:avLst/>
          </a:prstGeom>
        </p:spPr>
      </p:pic>
      <p:sp>
        <p:nvSpPr>
          <p:cNvPr id="27" name="灯片编号占位符 1">
            <a:extLst>
              <a:ext uri="{FF2B5EF4-FFF2-40B4-BE49-F238E27FC236}">
                <a16:creationId xmlns="" xmlns:a16="http://schemas.microsoft.com/office/drawing/2014/main" id="{128797BF-BD6A-4682-800E-CFC8BE5248E7}"/>
              </a:ext>
            </a:extLst>
          </p:cNvPr>
          <p:cNvSpPr txBox="1">
            <a:spLocks/>
          </p:cNvSpPr>
          <p:nvPr/>
        </p:nvSpPr>
        <p:spPr>
          <a:xfrm>
            <a:off x="6057900" y="4674170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28" name="KSO_Shape">
            <a:extLst>
              <a:ext uri="{FF2B5EF4-FFF2-40B4-BE49-F238E27FC236}">
                <a16:creationId xmlns="" xmlns:a16="http://schemas.microsoft.com/office/drawing/2014/main" id="{C02671A1-2BED-412F-8BA7-5F34171372AD}"/>
              </a:ext>
            </a:extLst>
          </p:cNvPr>
          <p:cNvSpPr>
            <a:spLocks/>
          </p:cNvSpPr>
          <p:nvPr/>
        </p:nvSpPr>
        <p:spPr bwMode="auto">
          <a:xfrm>
            <a:off x="1595491" y="1043833"/>
            <a:ext cx="357932" cy="24578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="" xmlns:a16="http://schemas.microsoft.com/office/drawing/2014/main" id="{8018866F-D366-4C2F-B883-FD9340A3DA1A}"/>
              </a:ext>
            </a:extLst>
          </p:cNvPr>
          <p:cNvSpPr/>
          <p:nvPr/>
        </p:nvSpPr>
        <p:spPr>
          <a:xfrm>
            <a:off x="1259632" y="1011938"/>
            <a:ext cx="597600" cy="597600"/>
          </a:xfrm>
          <a:prstGeom prst="ellipse">
            <a:avLst/>
          </a:prstGeom>
          <a:solidFill>
            <a:srgbClr val="336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KSO_Shape">
            <a:extLst>
              <a:ext uri="{FF2B5EF4-FFF2-40B4-BE49-F238E27FC236}">
                <a16:creationId xmlns="" xmlns:a16="http://schemas.microsoft.com/office/drawing/2014/main" id="{1F3111A9-84DB-44A6-9FB4-EF7A6E70A8A5}"/>
              </a:ext>
            </a:extLst>
          </p:cNvPr>
          <p:cNvSpPr>
            <a:spLocks/>
          </p:cNvSpPr>
          <p:nvPr/>
        </p:nvSpPr>
        <p:spPr bwMode="auto">
          <a:xfrm>
            <a:off x="1379467" y="1187848"/>
            <a:ext cx="357932" cy="24578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31" name="TextBox 19">
            <a:extLst>
              <a:ext uri="{FF2B5EF4-FFF2-40B4-BE49-F238E27FC236}">
                <a16:creationId xmlns="" xmlns:a16="http://schemas.microsoft.com/office/drawing/2014/main" id="{A0441F51-D028-40AA-9FA0-2CB6B904487C}"/>
              </a:ext>
            </a:extLst>
          </p:cNvPr>
          <p:cNvSpPr txBox="1"/>
          <p:nvPr/>
        </p:nvSpPr>
        <p:spPr>
          <a:xfrm>
            <a:off x="1973702" y="987575"/>
            <a:ext cx="26853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降低数据量测试（</a:t>
            </a:r>
            <a:r>
              <a:rPr lang="zh-CN" altLang="en-US" sz="15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成本优势</a:t>
            </a:r>
            <a:r>
              <a:rPr lang="zh-CN" altLang="en-US" sz="15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2" name="KSO_Shape">
            <a:extLst>
              <a:ext uri="{FF2B5EF4-FFF2-40B4-BE49-F238E27FC236}">
                <a16:creationId xmlns="" xmlns:a16="http://schemas.microsoft.com/office/drawing/2014/main" id="{860877A4-DC00-49F9-9741-99D8E9253C66}"/>
              </a:ext>
            </a:extLst>
          </p:cNvPr>
          <p:cNvSpPr>
            <a:spLocks/>
          </p:cNvSpPr>
          <p:nvPr/>
        </p:nvSpPr>
        <p:spPr bwMode="auto">
          <a:xfrm>
            <a:off x="1403965" y="3132924"/>
            <a:ext cx="357932" cy="24578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33" name="TextBox 20">
            <a:extLst>
              <a:ext uri="{FF2B5EF4-FFF2-40B4-BE49-F238E27FC236}">
                <a16:creationId xmlns="" xmlns:a16="http://schemas.microsoft.com/office/drawing/2014/main" id="{64875205-272A-41DF-BCB1-B84E3AD00D48}"/>
              </a:ext>
            </a:extLst>
          </p:cNvPr>
          <p:cNvSpPr txBox="1"/>
          <p:nvPr/>
        </p:nvSpPr>
        <p:spPr>
          <a:xfrm>
            <a:off x="1973082" y="1345000"/>
            <a:ext cx="6055302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贝叶斯方法（实线表示）和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检验方法（虚线表示）的统计功效比较</a:t>
            </a: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相较于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检验，贝叶斯方法产生</a:t>
            </a:r>
            <a:r>
              <a:rPr lang="zh-CN" altLang="en-US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更多的“真阳性”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更少的“假阴性”</a:t>
            </a:r>
            <a:endParaRPr lang="en-US" altLang="zh-CN" sz="1100" b="1" kern="1400" dirty="0">
              <a:solidFill>
                <a:srgbClr val="336C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zh-CN" altLang="en-US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273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316800" y="295284"/>
            <a:ext cx="293381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 kern="1400" spc="7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600" kern="1400" spc="7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新方法与</a:t>
            </a:r>
            <a:r>
              <a:rPr lang="en-US" altLang="zh-CN" sz="1600" kern="1400" spc="7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sz="1600" kern="1400" spc="7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检验结果的比较</a:t>
            </a:r>
            <a:endParaRPr lang="zh-CN" altLang="en-US" sz="16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22061" y="591344"/>
            <a:ext cx="15343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kern="1400" dirty="0">
                <a:solidFill>
                  <a:srgbClr val="464646"/>
                </a:solidFill>
                <a:cs typeface="+mn-ea"/>
                <a:sym typeface="+mn-lt"/>
              </a:rPr>
              <a:t>All For Health  All For Clinical</a:t>
            </a:r>
            <a:endParaRPr lang="zh-CN" altLang="en-US" sz="900" kern="1400" dirty="0">
              <a:solidFill>
                <a:srgbClr val="464646"/>
              </a:solidFill>
              <a:cs typeface="+mn-ea"/>
              <a:sym typeface="+mn-lt"/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0" y="309066"/>
            <a:ext cx="316800" cy="460800"/>
          </a:xfrm>
          <a:prstGeom prst="rect">
            <a:avLst/>
          </a:prstGeom>
          <a:solidFill>
            <a:srgbClr val="336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4" name="图片 1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762" y="325404"/>
            <a:ext cx="1080200" cy="41086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7" name="灯片编号占位符 1">
            <a:extLst>
              <a:ext uri="{FF2B5EF4-FFF2-40B4-BE49-F238E27FC236}">
                <a16:creationId xmlns="" xmlns:a16="http://schemas.microsoft.com/office/drawing/2014/main" id="{BF9DDABB-F73E-466E-9C37-CC2858A1B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57900" y="4674170"/>
            <a:ext cx="1600200" cy="273844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27" name="灯片编号占位符 1">
            <a:extLst>
              <a:ext uri="{FF2B5EF4-FFF2-40B4-BE49-F238E27FC236}">
                <a16:creationId xmlns="" xmlns:a16="http://schemas.microsoft.com/office/drawing/2014/main" id="{128797BF-BD6A-4682-800E-CFC8BE5248E7}"/>
              </a:ext>
            </a:extLst>
          </p:cNvPr>
          <p:cNvSpPr txBox="1">
            <a:spLocks/>
          </p:cNvSpPr>
          <p:nvPr/>
        </p:nvSpPr>
        <p:spPr>
          <a:xfrm>
            <a:off x="6057900" y="4674170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514824E3-34DF-4B0D-B42E-9EC61EA947D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499992" y="2212022"/>
            <a:ext cx="2880000" cy="2808000"/>
          </a:xfrm>
          <a:prstGeom prst="rect">
            <a:avLst/>
          </a:prstGeom>
        </p:spPr>
      </p:pic>
      <p:sp>
        <p:nvSpPr>
          <p:cNvPr id="18" name="KSO_Shape">
            <a:extLst>
              <a:ext uri="{FF2B5EF4-FFF2-40B4-BE49-F238E27FC236}">
                <a16:creationId xmlns="" xmlns:a16="http://schemas.microsoft.com/office/drawing/2014/main" id="{8B44DEB9-96BE-479B-9F92-DF5F399ECF20}"/>
              </a:ext>
            </a:extLst>
          </p:cNvPr>
          <p:cNvSpPr>
            <a:spLocks/>
          </p:cNvSpPr>
          <p:nvPr/>
        </p:nvSpPr>
        <p:spPr bwMode="auto">
          <a:xfrm>
            <a:off x="1595491" y="1043833"/>
            <a:ext cx="357932" cy="24578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="" xmlns:a16="http://schemas.microsoft.com/office/drawing/2014/main" id="{9A837CFB-F4E7-44E4-AA18-5F38D06E5523}"/>
              </a:ext>
            </a:extLst>
          </p:cNvPr>
          <p:cNvSpPr/>
          <p:nvPr/>
        </p:nvSpPr>
        <p:spPr>
          <a:xfrm>
            <a:off x="1259632" y="1011938"/>
            <a:ext cx="597600" cy="597600"/>
          </a:xfrm>
          <a:prstGeom prst="ellipse">
            <a:avLst/>
          </a:prstGeom>
          <a:solidFill>
            <a:srgbClr val="336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KSO_Shape">
            <a:extLst>
              <a:ext uri="{FF2B5EF4-FFF2-40B4-BE49-F238E27FC236}">
                <a16:creationId xmlns="" xmlns:a16="http://schemas.microsoft.com/office/drawing/2014/main" id="{F833D36C-0E95-445F-ACD1-86B9FC8F8EF9}"/>
              </a:ext>
            </a:extLst>
          </p:cNvPr>
          <p:cNvSpPr>
            <a:spLocks/>
          </p:cNvSpPr>
          <p:nvPr/>
        </p:nvSpPr>
        <p:spPr bwMode="auto">
          <a:xfrm>
            <a:off x="1379467" y="1187848"/>
            <a:ext cx="357932" cy="24578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21" name="TextBox 19">
            <a:extLst>
              <a:ext uri="{FF2B5EF4-FFF2-40B4-BE49-F238E27FC236}">
                <a16:creationId xmlns="" xmlns:a16="http://schemas.microsoft.com/office/drawing/2014/main" id="{C5751EDE-B845-42E0-BDF6-3F2A1CCB15FB}"/>
              </a:ext>
            </a:extLst>
          </p:cNvPr>
          <p:cNvSpPr txBox="1"/>
          <p:nvPr/>
        </p:nvSpPr>
        <p:spPr>
          <a:xfrm>
            <a:off x="1973701" y="987575"/>
            <a:ext cx="261161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sz="15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值、胎儿比例和贝叶斯因子</a:t>
            </a:r>
          </a:p>
        </p:txBody>
      </p:sp>
      <p:sp>
        <p:nvSpPr>
          <p:cNvPr id="22" name="KSO_Shape">
            <a:extLst>
              <a:ext uri="{FF2B5EF4-FFF2-40B4-BE49-F238E27FC236}">
                <a16:creationId xmlns="" xmlns:a16="http://schemas.microsoft.com/office/drawing/2014/main" id="{7B7BB65E-185F-4700-BF5A-95F913A1CC83}"/>
              </a:ext>
            </a:extLst>
          </p:cNvPr>
          <p:cNvSpPr>
            <a:spLocks/>
          </p:cNvSpPr>
          <p:nvPr/>
        </p:nvSpPr>
        <p:spPr bwMode="auto">
          <a:xfrm>
            <a:off x="1403965" y="3132924"/>
            <a:ext cx="357932" cy="24578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0">
                <a:extLst>
                  <a:ext uri="{FF2B5EF4-FFF2-40B4-BE49-F238E27FC236}">
                    <a16:creationId xmlns="" xmlns:a16="http://schemas.microsoft.com/office/drawing/2014/main" id="{80E76EFD-E2C7-4CF5-833D-23992E080791}"/>
                  </a:ext>
                </a:extLst>
              </p:cNvPr>
              <p:cNvSpPr txBox="1"/>
              <p:nvPr/>
            </p:nvSpPr>
            <p:spPr>
              <a:xfrm>
                <a:off x="1973082" y="1344999"/>
                <a:ext cx="6055302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46" indent="-171446">
                  <a:buFont typeface="Arial" panose="020B0604020202020204" pitchFamily="34" charset="0"/>
                  <a:buChar char="•"/>
                </a:pP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左图：</a:t>
                </a:r>
                <a:r>
                  <a:rPr lang="en-US" altLang="zh-CN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轴是</a:t>
                </a:r>
                <a:r>
                  <a:rPr lang="en-US" altLang="zh-CN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Z</a:t>
                </a: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值，</a:t>
                </a:r>
                <a:r>
                  <a:rPr lang="en-US" altLang="zh-CN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轴是胎儿比例，点的尺寸对应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100" i="1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100" i="1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log</m:t>
                        </m:r>
                      </m:e>
                      <m:sub>
                        <m:r>
                          <a:rPr lang="en-US" altLang="zh-CN" sz="1100" i="1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10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 sz="1100" kern="140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BF</m:t>
                    </m:r>
                  </m:oMath>
                </a14:m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1100" b="1" kern="1400" dirty="0">
                    <a:solidFill>
                      <a:srgbClr val="336CB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三者正相关</a:t>
                </a: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（染色体</a:t>
                </a:r>
                <a:r>
                  <a:rPr lang="en-US" altLang="zh-CN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13</a:t>
                </a: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18</a:t>
                </a: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21</a:t>
                </a: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分别标记为蓝色，绿色，红色）</a:t>
                </a:r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左图：</a:t>
                </a:r>
                <a:r>
                  <a:rPr lang="zh-CN" altLang="en-US" sz="1100" b="1" kern="140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不同染色体斜率不同</a:t>
                </a: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；右图：</a:t>
                </a:r>
                <a:r>
                  <a:rPr lang="zh-CN" altLang="en-US" sz="1100" b="1" kern="140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不同长度的染色体的</a:t>
                </a:r>
                <a:r>
                  <a:rPr lang="en-US" altLang="zh-CN" sz="1100" b="1" kern="140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SSD</a:t>
                </a:r>
                <a:r>
                  <a:rPr lang="zh-CN" altLang="en-US" sz="1100" b="1" kern="140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不同</a:t>
                </a:r>
              </a:p>
              <a:p>
                <a:endParaRPr lang="zh-CN" altLang="en-US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3" name="TextBox 20">
                <a:extLst>
                  <a:ext uri="{FF2B5EF4-FFF2-40B4-BE49-F238E27FC236}">
                    <a16:creationId xmlns:a16="http://schemas.microsoft.com/office/drawing/2014/main" id="{80E76EFD-E2C7-4CF5-833D-23992E080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082" y="1344999"/>
                <a:ext cx="6055302" cy="14465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5">
            <a:extLst>
              <a:ext uri="{FF2B5EF4-FFF2-40B4-BE49-F238E27FC236}">
                <a16:creationId xmlns="" xmlns:a16="http://schemas.microsoft.com/office/drawing/2014/main" id="{98EF9518-4385-4409-9227-B5AC281C3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234" y="2176022"/>
            <a:ext cx="2880000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995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316800" y="295284"/>
            <a:ext cx="293381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 kern="1400" spc="7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600" kern="1400" spc="7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新方法与</a:t>
            </a:r>
            <a:r>
              <a:rPr lang="en-US" altLang="zh-CN" sz="1600" kern="1400" spc="7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sz="1600" kern="1400" spc="7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检验结果的比较</a:t>
            </a:r>
            <a:endParaRPr lang="zh-CN" altLang="en-US" sz="16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22061" y="591344"/>
            <a:ext cx="15343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kern="1400" dirty="0">
                <a:solidFill>
                  <a:srgbClr val="464646"/>
                </a:solidFill>
                <a:cs typeface="+mn-ea"/>
                <a:sym typeface="+mn-lt"/>
              </a:rPr>
              <a:t>All For Health  All For Clinical</a:t>
            </a:r>
            <a:endParaRPr lang="zh-CN" altLang="en-US" sz="900" kern="1400" dirty="0">
              <a:solidFill>
                <a:srgbClr val="464646"/>
              </a:solidFill>
              <a:cs typeface="+mn-ea"/>
              <a:sym typeface="+mn-lt"/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0" y="309066"/>
            <a:ext cx="316800" cy="460800"/>
          </a:xfrm>
          <a:prstGeom prst="rect">
            <a:avLst/>
          </a:prstGeom>
          <a:solidFill>
            <a:srgbClr val="336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4" name="图片 1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762" y="325404"/>
            <a:ext cx="1080200" cy="41086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7" name="灯片编号占位符 1">
            <a:extLst>
              <a:ext uri="{FF2B5EF4-FFF2-40B4-BE49-F238E27FC236}">
                <a16:creationId xmlns="" xmlns:a16="http://schemas.microsoft.com/office/drawing/2014/main" id="{BF9DDABB-F73E-466E-9C37-CC2858A1B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57900" y="4674170"/>
            <a:ext cx="1600200" cy="273844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22</a:t>
            </a:fld>
            <a:endParaRPr lang="zh-CN" altLang="en-US" dirty="0"/>
          </a:p>
        </p:txBody>
      </p:sp>
      <p:sp>
        <p:nvSpPr>
          <p:cNvPr id="27" name="灯片编号占位符 1">
            <a:extLst>
              <a:ext uri="{FF2B5EF4-FFF2-40B4-BE49-F238E27FC236}">
                <a16:creationId xmlns="" xmlns:a16="http://schemas.microsoft.com/office/drawing/2014/main" id="{128797BF-BD6A-4682-800E-CFC8BE5248E7}"/>
              </a:ext>
            </a:extLst>
          </p:cNvPr>
          <p:cNvSpPr txBox="1">
            <a:spLocks/>
          </p:cNvSpPr>
          <p:nvPr/>
        </p:nvSpPr>
        <p:spPr>
          <a:xfrm>
            <a:off x="6057900" y="4674170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pic>
        <p:nvPicPr>
          <p:cNvPr id="8" name="Picture 3">
            <a:extLst>
              <a:ext uri="{FF2B5EF4-FFF2-40B4-BE49-F238E27FC236}">
                <a16:creationId xmlns="" xmlns:a16="http://schemas.microsoft.com/office/drawing/2014/main" id="{D7E75E25-D000-482C-A758-B5742277F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6" y="1564038"/>
            <a:ext cx="3604119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灯片编号占位符 1">
            <a:extLst>
              <a:ext uri="{FF2B5EF4-FFF2-40B4-BE49-F238E27FC236}">
                <a16:creationId xmlns="" xmlns:a16="http://schemas.microsoft.com/office/drawing/2014/main" id="{EA3AD7A5-5224-49B6-B676-C5F69794B92E}"/>
              </a:ext>
            </a:extLst>
          </p:cNvPr>
          <p:cNvSpPr txBox="1">
            <a:spLocks/>
          </p:cNvSpPr>
          <p:nvPr/>
        </p:nvSpPr>
        <p:spPr>
          <a:xfrm>
            <a:off x="6057900" y="4674170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10" name="KSO_Shape">
            <a:extLst>
              <a:ext uri="{FF2B5EF4-FFF2-40B4-BE49-F238E27FC236}">
                <a16:creationId xmlns="" xmlns:a16="http://schemas.microsoft.com/office/drawing/2014/main" id="{F8F4B520-82CB-453D-9467-60EE5F796D97}"/>
              </a:ext>
            </a:extLst>
          </p:cNvPr>
          <p:cNvSpPr>
            <a:spLocks/>
          </p:cNvSpPr>
          <p:nvPr/>
        </p:nvSpPr>
        <p:spPr bwMode="auto">
          <a:xfrm>
            <a:off x="1595491" y="1043833"/>
            <a:ext cx="357932" cy="24578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="" xmlns:a16="http://schemas.microsoft.com/office/drawing/2014/main" id="{3C7DDFF8-C6BE-4836-9D5F-B3C06DC30862}"/>
              </a:ext>
            </a:extLst>
          </p:cNvPr>
          <p:cNvSpPr/>
          <p:nvPr/>
        </p:nvSpPr>
        <p:spPr>
          <a:xfrm>
            <a:off x="1259632" y="1011938"/>
            <a:ext cx="597600" cy="597600"/>
          </a:xfrm>
          <a:prstGeom prst="ellipse">
            <a:avLst/>
          </a:prstGeom>
          <a:solidFill>
            <a:srgbClr val="336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KSO_Shape">
            <a:extLst>
              <a:ext uri="{FF2B5EF4-FFF2-40B4-BE49-F238E27FC236}">
                <a16:creationId xmlns="" xmlns:a16="http://schemas.microsoft.com/office/drawing/2014/main" id="{932213B5-BE03-4F26-91C5-2C0D20780F13}"/>
              </a:ext>
            </a:extLst>
          </p:cNvPr>
          <p:cNvSpPr>
            <a:spLocks/>
          </p:cNvSpPr>
          <p:nvPr/>
        </p:nvSpPr>
        <p:spPr bwMode="auto">
          <a:xfrm>
            <a:off x="1379467" y="1187848"/>
            <a:ext cx="357932" cy="24578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3" name="KSO_Shape">
            <a:extLst>
              <a:ext uri="{FF2B5EF4-FFF2-40B4-BE49-F238E27FC236}">
                <a16:creationId xmlns="" xmlns:a16="http://schemas.microsoft.com/office/drawing/2014/main" id="{D9849208-78D5-4181-80E1-6EBF68CEFC15}"/>
              </a:ext>
            </a:extLst>
          </p:cNvPr>
          <p:cNvSpPr>
            <a:spLocks/>
          </p:cNvSpPr>
          <p:nvPr/>
        </p:nvSpPr>
        <p:spPr bwMode="auto">
          <a:xfrm>
            <a:off x="1403965" y="3132924"/>
            <a:ext cx="357932" cy="24578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4" name="TextBox 20">
            <a:extLst>
              <a:ext uri="{FF2B5EF4-FFF2-40B4-BE49-F238E27FC236}">
                <a16:creationId xmlns="" xmlns:a16="http://schemas.microsoft.com/office/drawing/2014/main" id="{02BE2E88-B66D-488F-A8CA-7AB1A26BA412}"/>
              </a:ext>
            </a:extLst>
          </p:cNvPr>
          <p:cNvSpPr txBox="1"/>
          <p:nvPr/>
        </p:nvSpPr>
        <p:spPr>
          <a:xfrm>
            <a:off x="1973082" y="1344999"/>
            <a:ext cx="60553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图上每个点对应着一个显著的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检验阳性（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Z&gt;4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20">
                <a:extLst>
                  <a:ext uri="{FF2B5EF4-FFF2-40B4-BE49-F238E27FC236}">
                    <a16:creationId xmlns="" xmlns:a16="http://schemas.microsoft.com/office/drawing/2014/main" id="{55AAD70F-9C06-4654-B035-55B4908C3E0B}"/>
                  </a:ext>
                </a:extLst>
              </p:cNvPr>
              <p:cNvSpPr txBox="1"/>
              <p:nvPr/>
            </p:nvSpPr>
            <p:spPr>
              <a:xfrm>
                <a:off x="5396233" y="1491632"/>
                <a:ext cx="2056088" cy="4324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46" indent="-171446">
                  <a:buFont typeface="Arial" panose="020B0604020202020204" pitchFamily="34" charset="0"/>
                  <a:buChar char="•"/>
                </a:pPr>
                <a:r>
                  <a:rPr lang="en-US" altLang="zh-CN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轴是从性染色体推断的胎儿比例；</a:t>
                </a:r>
                <a:r>
                  <a:rPr lang="en-US" altLang="zh-CN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轴是从三体推断的胎儿比例；点的尺寸对应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100" i="1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100" i="1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log</m:t>
                        </m:r>
                      </m:e>
                      <m:sub>
                        <m:r>
                          <a:rPr lang="en-US" altLang="zh-CN" sz="1100" i="1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10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 sz="1100" kern="140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BF</m:t>
                    </m:r>
                  </m:oMath>
                </a14:m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灰色点（</a:t>
                </a:r>
                <a:r>
                  <a:rPr lang="en-US" altLang="zh-CN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28/51</a:t>
                </a: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）为女胎，黑色点（</a:t>
                </a:r>
                <a:r>
                  <a:rPr lang="en-US" altLang="zh-CN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23/51</a:t>
                </a: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）为男胎</a:t>
                </a:r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14/23</a:t>
                </a: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）对角线上：其中</a:t>
                </a:r>
                <a:r>
                  <a:rPr lang="en-US" altLang="zh-CN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13</a:t>
                </a: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</a:t>
                </a:r>
                <a:r>
                  <a:rPr lang="en-US" altLang="zh-CN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BF</a:t>
                </a: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大于</a:t>
                </a:r>
                <a:r>
                  <a:rPr lang="en-US" altLang="zh-CN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1400</a:t>
                </a: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；三角形内的点，</a:t>
                </a:r>
                <a:r>
                  <a:rPr lang="en-US" altLang="zh-CN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BF</a:t>
                </a: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:r>
                  <a:rPr lang="en-US" altLang="zh-CN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19</a:t>
                </a: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</a:t>
                </a: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号染色体，</a:t>
                </a:r>
                <a:r>
                  <a:rPr lang="zh-CN" altLang="en-US" sz="1100" b="1" kern="140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阴性</a:t>
                </a:r>
                <a:endParaRPr lang="en-US" altLang="zh-CN" sz="1100" b="1" kern="14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9/23</a:t>
                </a: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）对角线外：</a:t>
                </a:r>
                <a:r>
                  <a:rPr lang="en-US" altLang="zh-CN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</a:t>
                </a: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个圆圈内的点，</a:t>
                </a:r>
                <a:r>
                  <a:rPr lang="zh-CN" altLang="en-US" sz="1100" b="1" kern="140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阴性</a:t>
                </a: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；正方形内的点，</a:t>
                </a:r>
                <a:r>
                  <a:rPr lang="en-US" altLang="zh-CN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BF</a:t>
                </a: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:r>
                  <a:rPr lang="en-US" altLang="zh-CN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186</a:t>
                </a: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号染色体，</a:t>
                </a:r>
                <a:r>
                  <a:rPr lang="zh-CN" altLang="en-US" sz="1100" b="1" kern="140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阴性</a:t>
                </a: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；菱形内的点，</a:t>
                </a:r>
                <a:r>
                  <a:rPr lang="en-US" altLang="zh-CN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BF</a:t>
                </a: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超三千万，</a:t>
                </a:r>
                <a:r>
                  <a:rPr lang="en-US" altLang="zh-CN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13</a:t>
                </a: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号染色体，</a:t>
                </a:r>
                <a:r>
                  <a:rPr lang="zh-CN" altLang="en-US" sz="1100" b="1" kern="140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阳性嵌合</a:t>
                </a:r>
                <a:endParaRPr lang="en-US" altLang="zh-CN" sz="1100" b="1" kern="14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r>
                  <a:rPr lang="zh-CN" altLang="en-US" sz="1100" b="1" kern="1400" dirty="0">
                    <a:solidFill>
                      <a:srgbClr val="336CB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共检出</a:t>
                </a:r>
                <a:r>
                  <a:rPr lang="en-US" altLang="zh-CN" sz="1100" b="1" kern="1400" dirty="0">
                    <a:solidFill>
                      <a:srgbClr val="336CB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</a:t>
                </a:r>
                <a:r>
                  <a:rPr lang="zh-CN" altLang="en-US" sz="1100" b="1" kern="1400" dirty="0">
                    <a:solidFill>
                      <a:srgbClr val="336CB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例假阳</a:t>
                </a:r>
                <a:endParaRPr lang="en-US" altLang="zh-CN" sz="1100" b="1" kern="1400" dirty="0">
                  <a:solidFill>
                    <a:srgbClr val="336CB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TextBox 20">
                <a:extLst>
                  <a:ext uri="{FF2B5EF4-FFF2-40B4-BE49-F238E27FC236}">
                    <a16:creationId xmlns:a16="http://schemas.microsoft.com/office/drawing/2014/main" id="{55AAD70F-9C06-4654-B035-55B4908C3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233" y="1491632"/>
                <a:ext cx="2056088" cy="43242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9">
            <a:extLst>
              <a:ext uri="{FF2B5EF4-FFF2-40B4-BE49-F238E27FC236}">
                <a16:creationId xmlns="" xmlns:a16="http://schemas.microsoft.com/office/drawing/2014/main" id="{1F5D459B-EA73-49A9-8BD4-329498111FD2}"/>
              </a:ext>
            </a:extLst>
          </p:cNvPr>
          <p:cNvSpPr txBox="1"/>
          <p:nvPr/>
        </p:nvSpPr>
        <p:spPr>
          <a:xfrm>
            <a:off x="1973701" y="987575"/>
            <a:ext cx="18421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sz="15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检验阳性样本分析</a:t>
            </a:r>
          </a:p>
        </p:txBody>
      </p:sp>
    </p:spTree>
    <p:extLst>
      <p:ext uri="{BB962C8B-B14F-4D97-AF65-F5344CB8AC3E}">
        <p14:creationId xmlns:p14="http://schemas.microsoft.com/office/powerpoint/2010/main" val="162105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83176" y="2479270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kern="1400" spc="25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课程小项目</a:t>
            </a:r>
            <a:endParaRPr lang="zh-CN" altLang="en-US" kern="1400" spc="25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68832" y="2833939"/>
            <a:ext cx="3636000" cy="39600"/>
          </a:xfrm>
          <a:prstGeom prst="rect">
            <a:avLst/>
          </a:prstGeom>
          <a:solidFill>
            <a:srgbClr val="336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69527" y="2012054"/>
            <a:ext cx="25771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3200" kern="140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THREE</a:t>
            </a:r>
            <a:endParaRPr lang="zh-CN" altLang="en-US" sz="32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5" name="Picture 3" descr="C:\Users\liqing\Desktop\拆分\0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354" y="0"/>
            <a:ext cx="28384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51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316800" y="295284"/>
            <a:ext cx="19752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kern="1400" spc="7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zh-CN" altLang="en-US" sz="1600" kern="1400" spc="7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真实</a:t>
            </a:r>
            <a:r>
              <a:rPr lang="en-US" altLang="zh-CN" sz="1600" kern="1400" spc="7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NIPT</a:t>
            </a:r>
            <a:r>
              <a:rPr lang="zh-CN" altLang="en-US" sz="1600" kern="1400" spc="7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样本</a:t>
            </a:r>
            <a:endParaRPr lang="zh-CN" altLang="en-US" sz="1600" kern="1400" spc="7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22061" y="591344"/>
            <a:ext cx="15343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kern="1400" dirty="0">
                <a:solidFill>
                  <a:srgbClr val="464646"/>
                </a:solidFill>
                <a:cs typeface="+mn-ea"/>
                <a:sym typeface="+mn-lt"/>
              </a:rPr>
              <a:t>All For Health  All For Clinical</a:t>
            </a:r>
            <a:endParaRPr lang="zh-CN" altLang="en-US" sz="900" kern="1400" dirty="0">
              <a:solidFill>
                <a:srgbClr val="464646"/>
              </a:solidFill>
              <a:cs typeface="+mn-ea"/>
              <a:sym typeface="+mn-lt"/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0" y="309066"/>
            <a:ext cx="316800" cy="460800"/>
          </a:xfrm>
          <a:prstGeom prst="rect">
            <a:avLst/>
          </a:prstGeom>
          <a:solidFill>
            <a:srgbClr val="336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4" name="图片 1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762" y="325404"/>
            <a:ext cx="1080200" cy="41086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7" name="灯片编号占位符 1">
            <a:extLst>
              <a:ext uri="{FF2B5EF4-FFF2-40B4-BE49-F238E27FC236}">
                <a16:creationId xmlns="" xmlns:a16="http://schemas.microsoft.com/office/drawing/2014/main" id="{BF9DDABB-F73E-466E-9C37-CC2858A1B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57900" y="4674170"/>
            <a:ext cx="1600200" cy="273844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24</a:t>
            </a:fld>
            <a:endParaRPr lang="zh-CN" altLang="en-US" dirty="0"/>
          </a:p>
        </p:txBody>
      </p:sp>
      <p:sp>
        <p:nvSpPr>
          <p:cNvPr id="27" name="灯片编号占位符 1">
            <a:extLst>
              <a:ext uri="{FF2B5EF4-FFF2-40B4-BE49-F238E27FC236}">
                <a16:creationId xmlns="" xmlns:a16="http://schemas.microsoft.com/office/drawing/2014/main" id="{128797BF-BD6A-4682-800E-CFC8BE5248E7}"/>
              </a:ext>
            </a:extLst>
          </p:cNvPr>
          <p:cNvSpPr txBox="1">
            <a:spLocks/>
          </p:cNvSpPr>
          <p:nvPr/>
        </p:nvSpPr>
        <p:spPr>
          <a:xfrm>
            <a:off x="6057900" y="4674170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9" name="灯片编号占位符 1">
            <a:extLst>
              <a:ext uri="{FF2B5EF4-FFF2-40B4-BE49-F238E27FC236}">
                <a16:creationId xmlns="" xmlns:a16="http://schemas.microsoft.com/office/drawing/2014/main" id="{EA3AD7A5-5224-49B6-B676-C5F69794B92E}"/>
              </a:ext>
            </a:extLst>
          </p:cNvPr>
          <p:cNvSpPr txBox="1">
            <a:spLocks/>
          </p:cNvSpPr>
          <p:nvPr/>
        </p:nvSpPr>
        <p:spPr>
          <a:xfrm>
            <a:off x="6057900" y="4674170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10" name="KSO_Shape">
            <a:extLst>
              <a:ext uri="{FF2B5EF4-FFF2-40B4-BE49-F238E27FC236}">
                <a16:creationId xmlns="" xmlns:a16="http://schemas.microsoft.com/office/drawing/2014/main" id="{F8F4B520-82CB-453D-9467-60EE5F796D97}"/>
              </a:ext>
            </a:extLst>
          </p:cNvPr>
          <p:cNvSpPr>
            <a:spLocks/>
          </p:cNvSpPr>
          <p:nvPr/>
        </p:nvSpPr>
        <p:spPr bwMode="auto">
          <a:xfrm>
            <a:off x="1595491" y="1043833"/>
            <a:ext cx="357932" cy="24578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="" xmlns:a16="http://schemas.microsoft.com/office/drawing/2014/main" id="{3C7DDFF8-C6BE-4836-9D5F-B3C06DC30862}"/>
              </a:ext>
            </a:extLst>
          </p:cNvPr>
          <p:cNvSpPr/>
          <p:nvPr/>
        </p:nvSpPr>
        <p:spPr>
          <a:xfrm>
            <a:off x="1259632" y="1011938"/>
            <a:ext cx="597600" cy="597600"/>
          </a:xfrm>
          <a:prstGeom prst="ellipse">
            <a:avLst/>
          </a:prstGeom>
          <a:solidFill>
            <a:srgbClr val="336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KSO_Shape">
            <a:extLst>
              <a:ext uri="{FF2B5EF4-FFF2-40B4-BE49-F238E27FC236}">
                <a16:creationId xmlns="" xmlns:a16="http://schemas.microsoft.com/office/drawing/2014/main" id="{932213B5-BE03-4F26-91C5-2C0D20780F13}"/>
              </a:ext>
            </a:extLst>
          </p:cNvPr>
          <p:cNvSpPr>
            <a:spLocks/>
          </p:cNvSpPr>
          <p:nvPr/>
        </p:nvSpPr>
        <p:spPr bwMode="auto">
          <a:xfrm>
            <a:off x="1379467" y="1187848"/>
            <a:ext cx="357932" cy="24578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3" name="KSO_Shape">
            <a:extLst>
              <a:ext uri="{FF2B5EF4-FFF2-40B4-BE49-F238E27FC236}">
                <a16:creationId xmlns="" xmlns:a16="http://schemas.microsoft.com/office/drawing/2014/main" id="{D9849208-78D5-4181-80E1-6EBF68CEFC15}"/>
              </a:ext>
            </a:extLst>
          </p:cNvPr>
          <p:cNvSpPr>
            <a:spLocks/>
          </p:cNvSpPr>
          <p:nvPr/>
        </p:nvSpPr>
        <p:spPr bwMode="auto">
          <a:xfrm>
            <a:off x="1403965" y="3132924"/>
            <a:ext cx="357932" cy="24578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6" name="TextBox 19">
            <a:extLst>
              <a:ext uri="{FF2B5EF4-FFF2-40B4-BE49-F238E27FC236}">
                <a16:creationId xmlns="" xmlns:a16="http://schemas.microsoft.com/office/drawing/2014/main" id="{1F5D459B-EA73-49A9-8BD4-329498111FD2}"/>
              </a:ext>
            </a:extLst>
          </p:cNvPr>
          <p:cNvSpPr txBox="1"/>
          <p:nvPr/>
        </p:nvSpPr>
        <p:spPr>
          <a:xfrm>
            <a:off x="1973701" y="987575"/>
            <a:ext cx="13388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kern="140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分析真实样本</a:t>
            </a:r>
            <a:endParaRPr lang="zh-CN" altLang="en-US" sz="15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="" xmlns:a16="http://schemas.microsoft.com/office/drawing/2014/main" id="{02BE2E88-B66D-488F-A8CA-7AB1A26BA412}"/>
              </a:ext>
            </a:extLst>
          </p:cNvPr>
          <p:cNvSpPr txBox="1"/>
          <p:nvPr/>
        </p:nvSpPr>
        <p:spPr>
          <a:xfrm>
            <a:off x="1973082" y="1344999"/>
            <a:ext cx="6055302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altLang="zh-CN" sz="1100" kern="140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100" kern="140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r>
              <a:rPr lang="zh-CN" altLang="en-US" sz="1100" kern="140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</a:t>
            </a:r>
            <a:r>
              <a:rPr lang="zh-CN" altLang="en-US" sz="1100" kern="140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zh-CN" altLang="en-US" sz="1100" kern="140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的算法</a:t>
            </a:r>
            <a:r>
              <a:rPr lang="zh-CN" altLang="en-US" sz="1100" kern="140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脚本，分析</a:t>
            </a:r>
            <a:r>
              <a:rPr lang="en-US" altLang="zh-CN" sz="1100" kern="140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100" kern="140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个样本数据，</a:t>
            </a:r>
            <a:r>
              <a:rPr lang="zh-CN" altLang="en-US" sz="1100" b="1" kern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给出正确分析结果</a:t>
            </a:r>
            <a:r>
              <a:rPr lang="zh-CN" altLang="en-US" sz="1100" kern="140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100" kern="140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 score</a:t>
            </a:r>
            <a:r>
              <a:rPr lang="zh-CN" altLang="en-US" sz="1100" kern="140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100" kern="140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BF</a:t>
            </a:r>
            <a:r>
              <a:rPr lang="zh-CN" altLang="en-US" sz="1100" kern="140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100" kern="140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1100" kern="140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100" kern="1400" dirty="0" smtClean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 smtClean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altLang="zh-CN" sz="1100" kern="140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100" kern="140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100" kern="140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自己写脚本作图（语言不限，建议选</a:t>
            </a:r>
            <a:r>
              <a:rPr lang="en-US" altLang="zh-CN" sz="1100" kern="140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100" kern="140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</a:t>
            </a:r>
            <a:r>
              <a:rPr lang="en-US" altLang="zh-CN" sz="1100" kern="140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100" kern="140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），实现</a:t>
            </a:r>
            <a:r>
              <a:rPr lang="zh-CN" altLang="en-US" sz="1100" b="1" kern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zh-CN" altLang="en-US" sz="1100" b="1" kern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结果的</a:t>
            </a:r>
            <a:r>
              <a:rPr lang="zh-CN" altLang="en-US" sz="1100" b="1" kern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可视化</a:t>
            </a:r>
            <a:r>
              <a:rPr lang="zh-CN" altLang="en-US" sz="1100" kern="140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（一图胜千言，图的类型和格式均不限，达到描述效果即可）</a:t>
            </a:r>
            <a:endParaRPr lang="en-US" altLang="zh-CN" sz="1100" kern="1400" dirty="0" smtClean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kern="140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  <a:p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100" kern="1400" dirty="0" smtClean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100" kern="1400" dirty="0" smtClean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100" kern="1400" dirty="0" smtClean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100" kern="1400" dirty="0" smtClean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 smtClean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zh-CN" altLang="en-US" sz="1100" kern="140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已知</a:t>
            </a:r>
            <a:r>
              <a:rPr lang="en-US" altLang="zh-CN" sz="1100" kern="140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BF</a:t>
            </a:r>
            <a:r>
              <a:rPr lang="zh-CN" altLang="en-US" sz="1100" kern="140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100" kern="140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prior odds ratio</a:t>
            </a:r>
            <a:r>
              <a:rPr lang="zh-CN" altLang="en-US" sz="1100" kern="140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100" kern="140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情况下，自己</a:t>
            </a:r>
            <a:r>
              <a:rPr lang="zh-CN" altLang="en-US" sz="1100" b="1" kern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写一个脚本计算阳性预测值</a:t>
            </a:r>
            <a:r>
              <a:rPr lang="en-US" altLang="zh-CN" sz="1100" b="1" kern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PPV</a:t>
            </a:r>
            <a:endParaRPr lang="en-US" altLang="zh-CN" sz="1100" kern="1400" dirty="0" smtClean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100" kern="1400" dirty="0" smtClean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 kern="140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公式关系： 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posterior odds </a:t>
            </a:r>
            <a:r>
              <a:rPr lang="en-US" altLang="zh-CN" sz="1100" kern="140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ratio=BF 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 prior odds </a:t>
            </a:r>
            <a:r>
              <a:rPr lang="en-US" altLang="zh-CN" sz="1100" kern="140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ratio</a:t>
            </a:r>
          </a:p>
          <a:p>
            <a:r>
              <a:rPr lang="en-US" altLang="zh-CN" sz="1100" kern="140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</a:t>
            </a:r>
          </a:p>
          <a:p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kern="140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lang="en-US" altLang="zh-CN" sz="1100" kern="140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PPV/(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1-PPV)=posterior odds </a:t>
            </a:r>
            <a:r>
              <a:rPr lang="en-US" altLang="zh-CN" sz="1100" kern="140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ratio</a:t>
            </a:r>
            <a:endParaRPr lang="en-US" altLang="zh-CN" sz="1100" kern="1400" dirty="0" smtClean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zh-CN" altLang="en-US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904" y="2211870"/>
            <a:ext cx="1440000" cy="144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639" y="2313903"/>
            <a:ext cx="288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1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60421" y="1870282"/>
            <a:ext cx="3062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THANK YOU</a:t>
            </a:r>
            <a:endParaRPr lang="zh-CN" altLang="en-US" sz="36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73280" y="2671214"/>
            <a:ext cx="1440000" cy="36000"/>
          </a:xfrm>
          <a:prstGeom prst="rect">
            <a:avLst/>
          </a:prstGeom>
          <a:solidFill>
            <a:srgbClr val="336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87624" y="2427734"/>
            <a:ext cx="31373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TAKING THE TIME TO HEAR MY PRESENTATION.</a:t>
            </a:r>
            <a:endParaRPr lang="zh-CN" altLang="en-US" sz="9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5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071" y="1203598"/>
            <a:ext cx="2843273" cy="226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316800" y="295284"/>
            <a:ext cx="182614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160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产前筛查的重要性</a:t>
            </a:r>
            <a:endParaRPr lang="zh-CN" altLang="en-US" sz="16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22061" y="591344"/>
            <a:ext cx="15343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kern="1400" dirty="0">
                <a:solidFill>
                  <a:srgbClr val="464646"/>
                </a:solidFill>
                <a:cs typeface="+mn-ea"/>
                <a:sym typeface="+mn-lt"/>
              </a:rPr>
              <a:t>All For Health  All For Clinical</a:t>
            </a:r>
            <a:endParaRPr lang="zh-CN" altLang="en-US" sz="900" kern="1400" dirty="0">
              <a:solidFill>
                <a:srgbClr val="464646"/>
              </a:solidFill>
              <a:cs typeface="+mn-ea"/>
              <a:sym typeface="+mn-lt"/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0" y="309066"/>
            <a:ext cx="316800" cy="460800"/>
          </a:xfrm>
          <a:prstGeom prst="rect">
            <a:avLst/>
          </a:prstGeom>
          <a:solidFill>
            <a:srgbClr val="336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4" name="图片 1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762" y="325404"/>
            <a:ext cx="1080200" cy="41086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3" name="KSO_Shape">
            <a:extLst>
              <a:ext uri="{FF2B5EF4-FFF2-40B4-BE49-F238E27FC236}">
                <a16:creationId xmlns="" xmlns:a16="http://schemas.microsoft.com/office/drawing/2014/main" id="{928866E3-2BAC-4D4A-848B-15031FF3334C}"/>
              </a:ext>
            </a:extLst>
          </p:cNvPr>
          <p:cNvSpPr>
            <a:spLocks/>
          </p:cNvSpPr>
          <p:nvPr/>
        </p:nvSpPr>
        <p:spPr bwMode="auto">
          <a:xfrm>
            <a:off x="1595491" y="1043833"/>
            <a:ext cx="357932" cy="24578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25" name="椭圆 124">
            <a:extLst>
              <a:ext uri="{FF2B5EF4-FFF2-40B4-BE49-F238E27FC236}">
                <a16:creationId xmlns="" xmlns:a16="http://schemas.microsoft.com/office/drawing/2014/main" id="{5B707D8E-8525-4481-B009-100A8574ABEF}"/>
              </a:ext>
            </a:extLst>
          </p:cNvPr>
          <p:cNvSpPr/>
          <p:nvPr/>
        </p:nvSpPr>
        <p:spPr>
          <a:xfrm>
            <a:off x="1259632" y="1011938"/>
            <a:ext cx="597600" cy="597600"/>
          </a:xfrm>
          <a:prstGeom prst="ellipse">
            <a:avLst/>
          </a:prstGeom>
          <a:solidFill>
            <a:srgbClr val="336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KSO_Shape">
            <a:extLst>
              <a:ext uri="{FF2B5EF4-FFF2-40B4-BE49-F238E27FC236}">
                <a16:creationId xmlns="" xmlns:a16="http://schemas.microsoft.com/office/drawing/2014/main" id="{BB574566-BF49-40A5-A6D5-1F096DF290E7}"/>
              </a:ext>
            </a:extLst>
          </p:cNvPr>
          <p:cNvSpPr>
            <a:spLocks/>
          </p:cNvSpPr>
          <p:nvPr/>
        </p:nvSpPr>
        <p:spPr bwMode="auto">
          <a:xfrm>
            <a:off x="1379467" y="1187848"/>
            <a:ext cx="357932" cy="24578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27" name="TextBox 19">
            <a:extLst>
              <a:ext uri="{FF2B5EF4-FFF2-40B4-BE49-F238E27FC236}">
                <a16:creationId xmlns="" xmlns:a16="http://schemas.microsoft.com/office/drawing/2014/main" xmlns:a14="http://schemas.microsoft.com/office/drawing/2010/main" xmlns:mc="http://schemas.openxmlformats.org/markup-compatibility/2006" id="{2A43F3A1-0F3E-46C3-BCE3-CDDBDAC58054}"/>
              </a:ext>
            </a:extLst>
          </p:cNvPr>
          <p:cNvSpPr txBox="1"/>
          <p:nvPr/>
        </p:nvSpPr>
        <p:spPr>
          <a:xfrm>
            <a:off x="1973702" y="987575"/>
            <a:ext cx="42242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染色体非整倍性异常是导致出生缺陷的重要</a:t>
            </a:r>
            <a:r>
              <a:rPr lang="zh-CN" altLang="en-US" sz="1500" kern="140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原因</a:t>
            </a:r>
            <a:endParaRPr lang="zh-CN" altLang="en-US" sz="15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" name="TextBox 20">
            <a:extLst>
              <a:ext uri="{FF2B5EF4-FFF2-40B4-BE49-F238E27FC236}">
                <a16:creationId xmlns="" xmlns:a16="http://schemas.microsoft.com/office/drawing/2014/main" xmlns:a14="http://schemas.microsoft.com/office/drawing/2010/main" xmlns:mc="http://schemas.openxmlformats.org/markup-compatibility/2006" id="{942D6F84-A995-4359-8201-E22CB3775F6C}"/>
              </a:ext>
            </a:extLst>
          </p:cNvPr>
          <p:cNvSpPr txBox="1"/>
          <p:nvPr/>
        </p:nvSpPr>
        <p:spPr>
          <a:xfrm>
            <a:off x="1973082" y="1345000"/>
            <a:ext cx="26156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zh-CN" altLang="en-US" sz="1100" kern="140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唐氏综合征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Down syndrome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）又称先天愚型、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三体综合征，是最常见的由于染色体非整倍性异常（多了一条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号染色体）所导致的出生缺陷。</a:t>
            </a: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4" name="椭圆 153">
            <a:extLst>
              <a:ext uri="{FF2B5EF4-FFF2-40B4-BE49-F238E27FC236}">
                <a16:creationId xmlns="" xmlns:a16="http://schemas.microsoft.com/office/drawing/2014/main" id="{7B2A3379-E10B-4081-AF7D-EE1F57D316CB}"/>
              </a:ext>
            </a:extLst>
          </p:cNvPr>
          <p:cNvSpPr/>
          <p:nvPr/>
        </p:nvSpPr>
        <p:spPr>
          <a:xfrm>
            <a:off x="1284130" y="3262979"/>
            <a:ext cx="597600" cy="597600"/>
          </a:xfrm>
          <a:prstGeom prst="ellipse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KSO_Shape">
            <a:extLst>
              <a:ext uri="{FF2B5EF4-FFF2-40B4-BE49-F238E27FC236}">
                <a16:creationId xmlns="" xmlns:a16="http://schemas.microsoft.com/office/drawing/2014/main" id="{A14AE26B-8F03-4D47-9661-CE6B5167D551}"/>
              </a:ext>
            </a:extLst>
          </p:cNvPr>
          <p:cNvSpPr>
            <a:spLocks/>
          </p:cNvSpPr>
          <p:nvPr/>
        </p:nvSpPr>
        <p:spPr bwMode="auto">
          <a:xfrm>
            <a:off x="1403965" y="3413640"/>
            <a:ext cx="357932" cy="24578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56" name="TextBox 21">
            <a:extLst>
              <a:ext uri="{FF2B5EF4-FFF2-40B4-BE49-F238E27FC236}">
                <a16:creationId xmlns="" xmlns:a16="http://schemas.microsoft.com/office/drawing/2014/main" id="{E964F007-0378-46A9-A720-F25BBA15FB6B}"/>
              </a:ext>
            </a:extLst>
          </p:cNvPr>
          <p:cNvSpPr txBox="1"/>
          <p:nvPr/>
        </p:nvSpPr>
        <p:spPr>
          <a:xfrm>
            <a:off x="1984358" y="3248859"/>
            <a:ext cx="19159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kern="140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产前筛查的意义重大</a:t>
            </a:r>
            <a:endParaRPr lang="zh-CN" altLang="en-US" sz="15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矩形 156">
            <a:extLst>
              <a:ext uri="{FF2B5EF4-FFF2-40B4-BE49-F238E27FC236}">
                <a16:creationId xmlns="" xmlns:a16="http://schemas.microsoft.com/office/drawing/2014/main" id="{047A83E9-E8B1-49AC-BE34-EF5FB4BACF74}"/>
              </a:ext>
            </a:extLst>
          </p:cNvPr>
          <p:cNvSpPr/>
          <p:nvPr/>
        </p:nvSpPr>
        <p:spPr>
          <a:xfrm>
            <a:off x="1979712" y="3645480"/>
            <a:ext cx="604867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zh-CN" altLang="en-US" sz="1100" kern="140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唐氏综合征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是一种</a:t>
            </a:r>
            <a:r>
              <a:rPr lang="zh-CN" altLang="en-US" sz="1100" b="1" kern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偶发性疾病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，具有</a:t>
            </a:r>
            <a:r>
              <a:rPr lang="zh-CN" altLang="en-US" sz="1100" b="1" kern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随机性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，事前没有征兆，因此</a:t>
            </a:r>
            <a:r>
              <a:rPr lang="zh-CN" altLang="en-US" sz="1100" b="1" kern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每对夫妻都有生育唐氏儿的风险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zh-CN" altLang="en-US" sz="1100" kern="140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即使是</a:t>
            </a:r>
            <a:r>
              <a:rPr lang="zh-CN" altLang="en-US" sz="1100" b="1" kern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健康女性也有</a:t>
            </a:r>
            <a:r>
              <a:rPr lang="zh-CN" altLang="en-US" sz="1100" b="1" kern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大约</a:t>
            </a:r>
            <a:r>
              <a:rPr lang="en-US" altLang="zh-CN" sz="1100" b="1" kern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1/700</a:t>
            </a:r>
            <a:r>
              <a:rPr lang="zh-CN" altLang="en-US" sz="1100" b="1" kern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的几率会怀有唐氏儿</a:t>
            </a:r>
            <a:r>
              <a:rPr lang="zh-CN" altLang="en-US" sz="1100" kern="140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；风险随孕妇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年龄增长而显著增加。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35</a:t>
            </a:r>
            <a:r>
              <a:rPr lang="zh-CN" altLang="en-US" sz="1100" kern="140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岁（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1/350</a:t>
            </a:r>
            <a:r>
              <a:rPr lang="zh-CN" altLang="en-US" sz="1100" kern="140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zh-CN" altLang="en-US" sz="1100" kern="140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岁（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1/100</a:t>
            </a:r>
            <a:r>
              <a:rPr lang="zh-CN" altLang="en-US" sz="1100" kern="140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en-US" altLang="zh-CN" sz="1100" kern="1400" dirty="0" smtClean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医学</a:t>
            </a:r>
            <a:r>
              <a:rPr lang="zh-CN" altLang="en-US" sz="1100" kern="140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上缺乏有效治疗手段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100" kern="140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因此通过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产前筛查和诊断手段尽早发现，从而避免唐氏儿的出生，成为了</a:t>
            </a:r>
            <a:r>
              <a:rPr lang="zh-CN" altLang="en-US" sz="1100" b="1" kern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唯一有效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的策略。</a:t>
            </a: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76" y="2074488"/>
            <a:ext cx="2155628" cy="10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04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316800" y="295284"/>
            <a:ext cx="147508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sz="160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NIPT</a:t>
            </a:r>
            <a:r>
              <a:rPr lang="zh-CN" altLang="en-US" sz="160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理论基础</a:t>
            </a:r>
            <a:endParaRPr lang="zh-CN" altLang="en-US" sz="16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22061" y="591344"/>
            <a:ext cx="15343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kern="1400" dirty="0">
                <a:solidFill>
                  <a:srgbClr val="464646"/>
                </a:solidFill>
                <a:cs typeface="+mn-ea"/>
                <a:sym typeface="+mn-lt"/>
              </a:rPr>
              <a:t>All For Health  All For Clinical</a:t>
            </a:r>
            <a:endParaRPr lang="zh-CN" altLang="en-US" sz="900" kern="1400" dirty="0">
              <a:solidFill>
                <a:srgbClr val="464646"/>
              </a:solidFill>
              <a:cs typeface="+mn-ea"/>
              <a:sym typeface="+mn-lt"/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0" y="309066"/>
            <a:ext cx="316800" cy="460800"/>
          </a:xfrm>
          <a:prstGeom prst="rect">
            <a:avLst/>
          </a:prstGeom>
          <a:solidFill>
            <a:srgbClr val="336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4" name="图片 1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762" y="325404"/>
            <a:ext cx="1080200" cy="41086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3" name="KSO_Shape">
            <a:extLst>
              <a:ext uri="{FF2B5EF4-FFF2-40B4-BE49-F238E27FC236}">
                <a16:creationId xmlns="" xmlns:a16="http://schemas.microsoft.com/office/drawing/2014/main" id="{928866E3-2BAC-4D4A-848B-15031FF3334C}"/>
              </a:ext>
            </a:extLst>
          </p:cNvPr>
          <p:cNvSpPr>
            <a:spLocks/>
          </p:cNvSpPr>
          <p:nvPr/>
        </p:nvSpPr>
        <p:spPr bwMode="auto">
          <a:xfrm>
            <a:off x="1595491" y="1043833"/>
            <a:ext cx="357932" cy="24578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25" name="椭圆 124">
            <a:extLst>
              <a:ext uri="{FF2B5EF4-FFF2-40B4-BE49-F238E27FC236}">
                <a16:creationId xmlns="" xmlns:a16="http://schemas.microsoft.com/office/drawing/2014/main" id="{5B707D8E-8525-4481-B009-100A8574ABEF}"/>
              </a:ext>
            </a:extLst>
          </p:cNvPr>
          <p:cNvSpPr/>
          <p:nvPr/>
        </p:nvSpPr>
        <p:spPr>
          <a:xfrm>
            <a:off x="1259632" y="1011938"/>
            <a:ext cx="597600" cy="597600"/>
          </a:xfrm>
          <a:prstGeom prst="ellipse">
            <a:avLst/>
          </a:prstGeom>
          <a:solidFill>
            <a:srgbClr val="336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KSO_Shape">
            <a:extLst>
              <a:ext uri="{FF2B5EF4-FFF2-40B4-BE49-F238E27FC236}">
                <a16:creationId xmlns="" xmlns:a16="http://schemas.microsoft.com/office/drawing/2014/main" id="{BB574566-BF49-40A5-A6D5-1F096DF290E7}"/>
              </a:ext>
            </a:extLst>
          </p:cNvPr>
          <p:cNvSpPr>
            <a:spLocks/>
          </p:cNvSpPr>
          <p:nvPr/>
        </p:nvSpPr>
        <p:spPr bwMode="auto">
          <a:xfrm>
            <a:off x="1379467" y="1187848"/>
            <a:ext cx="357932" cy="24578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27" name="TextBox 19">
            <a:extLst>
              <a:ext uri="{FF2B5EF4-FFF2-40B4-BE49-F238E27FC236}">
                <a16:creationId xmlns="" xmlns:a16="http://schemas.microsoft.com/office/drawing/2014/main" xmlns:a14="http://schemas.microsoft.com/office/drawing/2010/main" xmlns:mc="http://schemas.openxmlformats.org/markup-compatibility/2006" id="{2A43F3A1-0F3E-46C3-BCE3-CDDBDAC58054}"/>
              </a:ext>
            </a:extLst>
          </p:cNvPr>
          <p:cNvSpPr txBox="1"/>
          <p:nvPr/>
        </p:nvSpPr>
        <p:spPr>
          <a:xfrm>
            <a:off x="1973702" y="987575"/>
            <a:ext cx="344677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无创产前筛查</a:t>
            </a:r>
            <a:r>
              <a:rPr lang="en-US" altLang="zh-CN" sz="15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(NIPT)</a:t>
            </a:r>
            <a:r>
              <a:rPr lang="zh-CN" altLang="en-US" sz="15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的研究背景和意义</a:t>
            </a:r>
          </a:p>
        </p:txBody>
      </p:sp>
      <p:sp>
        <p:nvSpPr>
          <p:cNvPr id="153" name="TextBox 20">
            <a:extLst>
              <a:ext uri="{FF2B5EF4-FFF2-40B4-BE49-F238E27FC236}">
                <a16:creationId xmlns="" xmlns:a16="http://schemas.microsoft.com/office/drawing/2014/main" xmlns:a14="http://schemas.microsoft.com/office/drawing/2010/main" xmlns:mc="http://schemas.openxmlformats.org/markup-compatibility/2006" id="{942D6F84-A995-4359-8201-E22CB3775F6C}"/>
              </a:ext>
            </a:extLst>
          </p:cNvPr>
          <p:cNvSpPr txBox="1"/>
          <p:nvPr/>
        </p:nvSpPr>
        <p:spPr>
          <a:xfrm>
            <a:off x="1973082" y="1345000"/>
            <a:ext cx="41830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传统筛查无法获取胎儿遗传物质，因而</a:t>
            </a:r>
            <a:r>
              <a:rPr lang="zh-CN" altLang="en-US" sz="1100" b="1" kern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准确性低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；绒毛取样和羊水穿刺等诊断使用有创手段获取胎儿遗传物质，存在</a:t>
            </a:r>
            <a:r>
              <a:rPr lang="zh-CN" altLang="en-US" sz="1100" b="1" kern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流产风险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endParaRPr lang="zh-CN" altLang="en-US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Dennis Lo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在母体外周血的血浆中发现胎儿游离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DNA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，为无创产前筛查奠定了基础</a:t>
            </a:r>
          </a:p>
        </p:txBody>
      </p:sp>
      <p:sp>
        <p:nvSpPr>
          <p:cNvPr id="154" name="椭圆 153">
            <a:extLst>
              <a:ext uri="{FF2B5EF4-FFF2-40B4-BE49-F238E27FC236}">
                <a16:creationId xmlns="" xmlns:a16="http://schemas.microsoft.com/office/drawing/2014/main" id="{7B2A3379-E10B-4081-AF7D-EE1F57D316CB}"/>
              </a:ext>
            </a:extLst>
          </p:cNvPr>
          <p:cNvSpPr/>
          <p:nvPr/>
        </p:nvSpPr>
        <p:spPr>
          <a:xfrm>
            <a:off x="1284130" y="2801895"/>
            <a:ext cx="597600" cy="597600"/>
          </a:xfrm>
          <a:prstGeom prst="ellipse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KSO_Shape">
            <a:extLst>
              <a:ext uri="{FF2B5EF4-FFF2-40B4-BE49-F238E27FC236}">
                <a16:creationId xmlns="" xmlns:a16="http://schemas.microsoft.com/office/drawing/2014/main" id="{A14AE26B-8F03-4D47-9661-CE6B5167D551}"/>
              </a:ext>
            </a:extLst>
          </p:cNvPr>
          <p:cNvSpPr>
            <a:spLocks/>
          </p:cNvSpPr>
          <p:nvPr/>
        </p:nvSpPr>
        <p:spPr bwMode="auto">
          <a:xfrm>
            <a:off x="1403965" y="2952556"/>
            <a:ext cx="357932" cy="24578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56" name="TextBox 21">
            <a:extLst>
              <a:ext uri="{FF2B5EF4-FFF2-40B4-BE49-F238E27FC236}">
                <a16:creationId xmlns="" xmlns:a16="http://schemas.microsoft.com/office/drawing/2014/main" id="{E964F007-0378-46A9-A720-F25BBA15FB6B}"/>
              </a:ext>
            </a:extLst>
          </p:cNvPr>
          <p:cNvSpPr txBox="1"/>
          <p:nvPr/>
        </p:nvSpPr>
        <p:spPr>
          <a:xfrm>
            <a:off x="1984358" y="2787775"/>
            <a:ext cx="244490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kern="140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胎儿游离</a:t>
            </a:r>
            <a:r>
              <a:rPr lang="en-US" altLang="zh-CN" sz="1500" kern="140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DNA</a:t>
            </a:r>
            <a:r>
              <a:rPr lang="zh-CN" altLang="en-US" sz="1500" kern="140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500" kern="1400" dirty="0" err="1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cffDNA</a:t>
            </a:r>
            <a:r>
              <a:rPr lang="zh-CN" altLang="en-US" sz="1500" kern="140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5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矩形 156">
            <a:extLst>
              <a:ext uri="{FF2B5EF4-FFF2-40B4-BE49-F238E27FC236}">
                <a16:creationId xmlns="" xmlns:a16="http://schemas.microsoft.com/office/drawing/2014/main" id="{047A83E9-E8B1-49AC-BE34-EF5FB4BACF74}"/>
              </a:ext>
            </a:extLst>
          </p:cNvPr>
          <p:cNvSpPr/>
          <p:nvPr/>
        </p:nvSpPr>
        <p:spPr>
          <a:xfrm>
            <a:off x="5508104" y="3363838"/>
            <a:ext cx="299397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zh-CN" altLang="en-US" sz="1100" b="1" kern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胎儿比例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：胎儿</a:t>
            </a:r>
            <a:r>
              <a:rPr lang="en-US" altLang="zh-CN" sz="1100" kern="1400" dirty="0" err="1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cfDNA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所占总的</a:t>
            </a:r>
            <a:r>
              <a:rPr lang="en-US" altLang="zh-CN" sz="1100" kern="1400" dirty="0" err="1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cfDNA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的比例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endParaRPr lang="zh-CN" altLang="en-US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需要在较大的母体</a:t>
            </a:r>
            <a:r>
              <a:rPr lang="en-US" altLang="zh-CN" sz="1100" kern="1400" dirty="0" err="1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cfDNA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背景下，检测出胎儿</a:t>
            </a:r>
            <a:r>
              <a:rPr lang="en-US" altLang="zh-CN" sz="1100" kern="1400" dirty="0" err="1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cfDNA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的异常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endParaRPr lang="zh-CN" altLang="en-US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胎儿比例在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NIPT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检测三体的有效性方面起着</a:t>
            </a:r>
            <a:r>
              <a:rPr lang="zh-CN" altLang="en-US" sz="1100" b="1" kern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至关重要的作用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3DCCCE92-CEAC-47CD-8E22-38B45280B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455" y="910767"/>
            <a:ext cx="2572253" cy="197646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0622B27F-A785-4B72-B9E2-2CBBA0B5465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717" y="3115222"/>
            <a:ext cx="5883555" cy="2011215"/>
          </a:xfrm>
          <a:prstGeom prst="rect">
            <a:avLst/>
          </a:prstGeom>
        </p:spPr>
      </p:pic>
      <p:pic>
        <p:nvPicPr>
          <p:cNvPr id="17" name="图片 16" descr="Anatomy_and_physiology_of_animals_Packed_cell_volume_of_blood.jpg">
            <a:extLst>
              <a:ext uri="{FF2B5EF4-FFF2-40B4-BE49-F238E27FC236}">
                <a16:creationId xmlns:a16="http://schemas.microsoft.com/office/drawing/2014/main" xmlns="" id="{FC9598F2-533D-4C12-8B29-92817BE17E8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950426"/>
            <a:ext cx="1060985" cy="85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316800" y="295284"/>
            <a:ext cx="168026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sz="16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NIPT</a:t>
            </a:r>
            <a:r>
              <a:rPr lang="zh-CN" altLang="en-US" sz="16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算法的背景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2061" y="591344"/>
            <a:ext cx="15343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kern="1400" dirty="0">
                <a:solidFill>
                  <a:srgbClr val="464646"/>
                </a:solidFill>
                <a:cs typeface="+mn-ea"/>
                <a:sym typeface="+mn-lt"/>
              </a:rPr>
              <a:t>All For Health  All For Clinical</a:t>
            </a:r>
            <a:endParaRPr lang="zh-CN" altLang="en-US" sz="900" kern="1400" dirty="0">
              <a:solidFill>
                <a:srgbClr val="464646"/>
              </a:solidFill>
              <a:cs typeface="+mn-ea"/>
              <a:sym typeface="+mn-lt"/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0" y="309066"/>
            <a:ext cx="316800" cy="460800"/>
          </a:xfrm>
          <a:prstGeom prst="rect">
            <a:avLst/>
          </a:prstGeom>
          <a:solidFill>
            <a:srgbClr val="336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4" name="图片 1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762" y="325404"/>
            <a:ext cx="1080200" cy="41086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3" name="KSO_Shape">
            <a:extLst>
              <a:ext uri="{FF2B5EF4-FFF2-40B4-BE49-F238E27FC236}">
                <a16:creationId xmlns="" xmlns:a16="http://schemas.microsoft.com/office/drawing/2014/main" id="{928866E3-2BAC-4D4A-848B-15031FF3334C}"/>
              </a:ext>
            </a:extLst>
          </p:cNvPr>
          <p:cNvSpPr>
            <a:spLocks/>
          </p:cNvSpPr>
          <p:nvPr/>
        </p:nvSpPr>
        <p:spPr bwMode="auto">
          <a:xfrm>
            <a:off x="1595491" y="1043833"/>
            <a:ext cx="357932" cy="24578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25" name="椭圆 124">
            <a:extLst>
              <a:ext uri="{FF2B5EF4-FFF2-40B4-BE49-F238E27FC236}">
                <a16:creationId xmlns="" xmlns:a16="http://schemas.microsoft.com/office/drawing/2014/main" id="{5B707D8E-8525-4481-B009-100A8574ABEF}"/>
              </a:ext>
            </a:extLst>
          </p:cNvPr>
          <p:cNvSpPr/>
          <p:nvPr/>
        </p:nvSpPr>
        <p:spPr>
          <a:xfrm>
            <a:off x="1259632" y="1011938"/>
            <a:ext cx="597600" cy="597600"/>
          </a:xfrm>
          <a:prstGeom prst="ellipse">
            <a:avLst/>
          </a:prstGeom>
          <a:solidFill>
            <a:srgbClr val="336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KSO_Shape">
            <a:extLst>
              <a:ext uri="{FF2B5EF4-FFF2-40B4-BE49-F238E27FC236}">
                <a16:creationId xmlns="" xmlns:a16="http://schemas.microsoft.com/office/drawing/2014/main" id="{BB574566-BF49-40A5-A6D5-1F096DF290E7}"/>
              </a:ext>
            </a:extLst>
          </p:cNvPr>
          <p:cNvSpPr>
            <a:spLocks/>
          </p:cNvSpPr>
          <p:nvPr/>
        </p:nvSpPr>
        <p:spPr bwMode="auto">
          <a:xfrm>
            <a:off x="1379467" y="1187848"/>
            <a:ext cx="357932" cy="24578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9">
                <a:extLst>
                  <a:ext uri="{FF2B5EF4-FFF2-40B4-BE49-F238E27FC236}">
                    <a16:creationId xmlns="" xmlns:a16="http://schemas.microsoft.com/office/drawing/2014/main" id="{2A43F3A1-0F3E-46C3-BCE3-CDDBDAC58054}"/>
                  </a:ext>
                </a:extLst>
              </p:cNvPr>
              <p:cNvSpPr txBox="1"/>
              <p:nvPr/>
            </p:nvSpPr>
            <p:spPr>
              <a:xfrm>
                <a:off x="1973702" y="987575"/>
                <a:ext cx="4288353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5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主流</a:t>
                </a:r>
                <a:r>
                  <a:rPr lang="en-US" altLang="zh-CN" sz="15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Z</a:t>
                </a:r>
                <a:r>
                  <a:rPr lang="zh-CN" altLang="en-US" sz="15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检验方法</a:t>
                </a:r>
                <a:r>
                  <a:rPr lang="en-US" altLang="zh-CN" sz="15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</a:t>
                </a:r>
                <a:r>
                  <a:rPr lang="zh-CN" altLang="en-US" sz="15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未能有效利用胎儿比例信息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500" kern="140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h</m:t>
                    </m:r>
                  </m:oMath>
                </a14:m>
                <a:endParaRPr lang="zh-CN" altLang="en-US" sz="15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7" name="TextBox 19">
                <a:extLst>
                  <a:ext uri="{FF2B5EF4-FFF2-40B4-BE49-F238E27FC236}">
                    <a16:creationId xmlns:a16="http://schemas.microsoft.com/office/drawing/2014/main" id="{2A43F3A1-0F3E-46C3-BCE3-CDDBDAC58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702" y="987575"/>
                <a:ext cx="4288353" cy="323165"/>
              </a:xfrm>
              <a:prstGeom prst="rect">
                <a:avLst/>
              </a:prstGeom>
              <a:blipFill>
                <a:blip r:embed="rId4"/>
                <a:stretch>
                  <a:fillRect l="-569" t="-3774" b="-207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20">
                <a:extLst>
                  <a:ext uri="{FF2B5EF4-FFF2-40B4-BE49-F238E27FC236}">
                    <a16:creationId xmlns="" xmlns:a16="http://schemas.microsoft.com/office/drawing/2014/main" id="{942D6F84-A995-4359-8201-E22CB3775F6C}"/>
                  </a:ext>
                </a:extLst>
              </p:cNvPr>
              <p:cNvSpPr txBox="1"/>
              <p:nvPr/>
            </p:nvSpPr>
            <p:spPr>
              <a:xfrm>
                <a:off x="1973082" y="1345000"/>
                <a:ext cx="6055302" cy="1277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46" indent="-171446">
                  <a:buFont typeface="Arial" panose="020B0604020202020204" pitchFamily="34" charset="0"/>
                  <a:buChar char="•"/>
                </a:pPr>
                <a:r>
                  <a:rPr lang="zh-CN" altLang="en-US" sz="1100" b="1" kern="1400" dirty="0">
                    <a:solidFill>
                      <a:srgbClr val="336CB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正常情况下，染色体含量</a:t>
                </a:r>
                <a:r>
                  <a:rPr lang="en-US" altLang="zh-CN" sz="1100" b="1" kern="1400" dirty="0">
                    <a:solidFill>
                      <a:srgbClr val="336CB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1100" b="1" kern="1400" dirty="0">
                    <a:solidFill>
                      <a:srgbClr val="336CB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；胎儿三体时，染色体含量为</a:t>
                </a:r>
                <a:r>
                  <a:rPr lang="en-US" altLang="zh-CN" sz="1100" b="1" kern="1400" dirty="0">
                    <a:solidFill>
                      <a:srgbClr val="336CB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2+h</a:t>
                </a:r>
                <a:r>
                  <a:rPr lang="zh-CN" altLang="en-US" sz="1100" b="1" kern="1400" dirty="0">
                    <a:solidFill>
                      <a:srgbClr val="336CB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，略高于正常值</a:t>
                </a:r>
                <a:endParaRPr lang="en-US" altLang="zh-CN" sz="1100" b="1" kern="1400" dirty="0">
                  <a:solidFill>
                    <a:srgbClr val="336CB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en-US" altLang="zh-CN" sz="1100" b="1" kern="1400" dirty="0">
                  <a:solidFill>
                    <a:srgbClr val="336CB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r>
                  <a:rPr lang="en-US" altLang="zh-CN" sz="1100" b="1" kern="1400" dirty="0">
                    <a:solidFill>
                      <a:srgbClr val="336CB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step1</a:t>
                </a:r>
                <a:r>
                  <a:rPr lang="en-US" altLang="zh-CN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将测序数据比对到参考基因组，根据覆盖度估计每条染色体的含量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100" i="1" kern="1400" dirty="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c</m:t>
                    </m:r>
                  </m:oMath>
                </a14:m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en-US" altLang="zh-CN" sz="1100" b="1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r>
                  <a:rPr lang="en-US" altLang="zh-CN" sz="1100" b="1" kern="1400" dirty="0">
                    <a:solidFill>
                      <a:srgbClr val="336CB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step2</a:t>
                </a:r>
                <a:r>
                  <a:rPr lang="en-US" altLang="zh-CN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计算大量阴性对照样本的染色体的含量的均值</a:t>
                </a:r>
                <a14:m>
                  <m:oMath xmlns:m="http://schemas.openxmlformats.org/officeDocument/2006/math">
                    <m:r>
                      <a:rPr lang="zh-CN" altLang="en-US" sz="1100" i="1" kern="140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𝜇</m:t>
                    </m:r>
                  </m:oMath>
                </a14:m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和样本间标准差</a:t>
                </a:r>
                <a14:m>
                  <m:oMath xmlns:m="http://schemas.openxmlformats.org/officeDocument/2006/math">
                    <m:r>
                      <a:rPr lang="en-US" altLang="zh-CN" sz="1100" i="1" kern="140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𝑠</m:t>
                    </m:r>
                  </m:oMath>
                </a14:m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r>
                  <a:rPr lang="en-US" altLang="zh-CN" sz="1100" b="1" kern="1400" dirty="0">
                    <a:solidFill>
                      <a:srgbClr val="336CB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step3</a:t>
                </a:r>
                <a:r>
                  <a:rPr lang="en-US" altLang="zh-CN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100" i="1" kern="140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Z</m:t>
                    </m:r>
                    <m:r>
                      <a:rPr lang="en-US" altLang="zh-CN" sz="1100" kern="140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type m:val="lin"/>
                        <m:ctrlPr>
                          <a:rPr lang="zh-CN" altLang="zh-CN" sz="1100" i="1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1100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1100" i="1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𝑐</m:t>
                        </m:r>
                        <m:r>
                          <a:rPr lang="en-US" altLang="zh-CN" sz="1100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1100" i="1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𝜇</m:t>
                        </m:r>
                        <m:r>
                          <a:rPr lang="en-US" altLang="zh-CN" sz="1100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1100" i="1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𝑠</m:t>
                        </m:r>
                      </m:den>
                    </m:f>
                  </m:oMath>
                </a14:m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Z</a:t>
                </a: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值大于设定</a:t>
                </a:r>
                <a:r>
                  <a:rPr lang="zh-CN" altLang="zh-CN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阈值，认为</a:t>
                </a: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该</a:t>
                </a:r>
                <a:r>
                  <a:rPr lang="zh-CN" altLang="zh-CN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染色体存在三体的高风险</a:t>
                </a:r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3" name="TextBox 20">
                <a:extLst>
                  <a:ext uri="{FF2B5EF4-FFF2-40B4-BE49-F238E27FC236}">
                    <a16:creationId xmlns:a16="http://schemas.microsoft.com/office/drawing/2014/main" id="{942D6F84-A995-4359-8201-E22CB3775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082" y="1345000"/>
                <a:ext cx="6055302" cy="1277273"/>
              </a:xfrm>
              <a:prstGeom prst="rect">
                <a:avLst/>
              </a:prstGeom>
              <a:blipFill>
                <a:blip r:embed="rId5"/>
                <a:stretch>
                  <a:fillRect b="-28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椭圆 153">
            <a:extLst>
              <a:ext uri="{FF2B5EF4-FFF2-40B4-BE49-F238E27FC236}">
                <a16:creationId xmlns="" xmlns:a16="http://schemas.microsoft.com/office/drawing/2014/main" id="{7B2A3379-E10B-4081-AF7D-EE1F57D316CB}"/>
              </a:ext>
            </a:extLst>
          </p:cNvPr>
          <p:cNvSpPr/>
          <p:nvPr/>
        </p:nvSpPr>
        <p:spPr>
          <a:xfrm>
            <a:off x="1284130" y="2801895"/>
            <a:ext cx="597600" cy="597600"/>
          </a:xfrm>
          <a:prstGeom prst="ellipse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KSO_Shape">
            <a:extLst>
              <a:ext uri="{FF2B5EF4-FFF2-40B4-BE49-F238E27FC236}">
                <a16:creationId xmlns="" xmlns:a16="http://schemas.microsoft.com/office/drawing/2014/main" id="{A14AE26B-8F03-4D47-9661-CE6B5167D551}"/>
              </a:ext>
            </a:extLst>
          </p:cNvPr>
          <p:cNvSpPr>
            <a:spLocks/>
          </p:cNvSpPr>
          <p:nvPr/>
        </p:nvSpPr>
        <p:spPr bwMode="auto">
          <a:xfrm>
            <a:off x="1403965" y="2952556"/>
            <a:ext cx="357932" cy="24578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56" name="TextBox 21">
            <a:extLst>
              <a:ext uri="{FF2B5EF4-FFF2-40B4-BE49-F238E27FC236}">
                <a16:creationId xmlns="" xmlns:a16="http://schemas.microsoft.com/office/drawing/2014/main" id="{E964F007-0378-46A9-A720-F25BBA15FB6B}"/>
              </a:ext>
            </a:extLst>
          </p:cNvPr>
          <p:cNvSpPr txBox="1"/>
          <p:nvPr/>
        </p:nvSpPr>
        <p:spPr>
          <a:xfrm>
            <a:off x="1984358" y="2787775"/>
            <a:ext cx="18421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sz="15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检验的方法的缺陷</a:t>
            </a:r>
          </a:p>
        </p:txBody>
      </p:sp>
      <p:sp>
        <p:nvSpPr>
          <p:cNvPr id="157" name="矩形 156">
            <a:extLst>
              <a:ext uri="{FF2B5EF4-FFF2-40B4-BE49-F238E27FC236}">
                <a16:creationId xmlns="" xmlns:a16="http://schemas.microsoft.com/office/drawing/2014/main" id="{047A83E9-E8B1-49AC-BE34-EF5FB4BACF74}"/>
              </a:ext>
            </a:extLst>
          </p:cNvPr>
          <p:cNvSpPr/>
          <p:nvPr/>
        </p:nvSpPr>
        <p:spPr>
          <a:xfrm>
            <a:off x="1979712" y="3184396"/>
            <a:ext cx="585868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尽管胎儿比例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的估计值能线性地影响着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值，但是通过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相对于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的比值来起作用。</a:t>
            </a:r>
            <a:r>
              <a:rPr lang="zh-CN" altLang="en-US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任何影响</a:t>
            </a:r>
            <a:r>
              <a:rPr lang="en-US" altLang="zh-CN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的估计值的因素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，例如不同技术平台和不同实验批次间波动性或者不同染色体的长度，</a:t>
            </a:r>
            <a:r>
              <a:rPr lang="zh-CN" altLang="en-US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都会不可避免地影响</a:t>
            </a:r>
            <a:r>
              <a:rPr lang="en-US" altLang="zh-CN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en-US" altLang="zh-CN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zh-CN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  <a:r>
              <a:rPr lang="zh-CN" altLang="en-US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依赖</a:t>
            </a:r>
            <a:r>
              <a:rPr lang="zh-CN" altLang="zh-CN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zh-CN" altLang="en-US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设定</a:t>
            </a:r>
            <a:r>
              <a:rPr lang="zh-CN" altLang="zh-CN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的阈值来区分阴性和阳性</a:t>
            </a:r>
            <a:r>
              <a:rPr lang="zh-CN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假定阈值为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，存在灰区判断难题（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2.9 VS 3.1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r>
              <a:rPr lang="zh-CN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不同的研究者选取的阈值是不同的，甚至同一个研究者在不同的时候的阈值也是不同的</a:t>
            </a: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828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316800" y="295284"/>
            <a:ext cx="168026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sz="16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NIPT</a:t>
            </a:r>
            <a:r>
              <a:rPr lang="zh-CN" altLang="en-US" sz="16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算法的背景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2061" y="591344"/>
            <a:ext cx="15343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kern="1400" dirty="0">
                <a:solidFill>
                  <a:srgbClr val="464646"/>
                </a:solidFill>
                <a:cs typeface="+mn-ea"/>
                <a:sym typeface="+mn-lt"/>
              </a:rPr>
              <a:t>All For Health  All For Clinical</a:t>
            </a:r>
            <a:endParaRPr lang="zh-CN" altLang="en-US" sz="900" kern="1400" dirty="0">
              <a:solidFill>
                <a:srgbClr val="464646"/>
              </a:solidFill>
              <a:cs typeface="+mn-ea"/>
              <a:sym typeface="+mn-lt"/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0" y="309066"/>
            <a:ext cx="316800" cy="460800"/>
          </a:xfrm>
          <a:prstGeom prst="rect">
            <a:avLst/>
          </a:prstGeom>
          <a:solidFill>
            <a:srgbClr val="336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4" name="图片 1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762" y="325404"/>
            <a:ext cx="1080200" cy="41086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3" name="KSO_Shape">
            <a:extLst>
              <a:ext uri="{FF2B5EF4-FFF2-40B4-BE49-F238E27FC236}">
                <a16:creationId xmlns="" xmlns:a16="http://schemas.microsoft.com/office/drawing/2014/main" id="{928866E3-2BAC-4D4A-848B-15031FF3334C}"/>
              </a:ext>
            </a:extLst>
          </p:cNvPr>
          <p:cNvSpPr>
            <a:spLocks/>
          </p:cNvSpPr>
          <p:nvPr/>
        </p:nvSpPr>
        <p:spPr bwMode="auto">
          <a:xfrm>
            <a:off x="1595491" y="1043833"/>
            <a:ext cx="357932" cy="24578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25" name="椭圆 124">
            <a:extLst>
              <a:ext uri="{FF2B5EF4-FFF2-40B4-BE49-F238E27FC236}">
                <a16:creationId xmlns="" xmlns:a16="http://schemas.microsoft.com/office/drawing/2014/main" id="{5B707D8E-8525-4481-B009-100A8574ABEF}"/>
              </a:ext>
            </a:extLst>
          </p:cNvPr>
          <p:cNvSpPr/>
          <p:nvPr/>
        </p:nvSpPr>
        <p:spPr>
          <a:xfrm>
            <a:off x="1259632" y="1011938"/>
            <a:ext cx="597600" cy="597600"/>
          </a:xfrm>
          <a:prstGeom prst="ellipse">
            <a:avLst/>
          </a:prstGeom>
          <a:solidFill>
            <a:srgbClr val="336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KSO_Shape">
            <a:extLst>
              <a:ext uri="{FF2B5EF4-FFF2-40B4-BE49-F238E27FC236}">
                <a16:creationId xmlns="" xmlns:a16="http://schemas.microsoft.com/office/drawing/2014/main" id="{BB574566-BF49-40A5-A6D5-1F096DF290E7}"/>
              </a:ext>
            </a:extLst>
          </p:cNvPr>
          <p:cNvSpPr>
            <a:spLocks/>
          </p:cNvSpPr>
          <p:nvPr/>
        </p:nvSpPr>
        <p:spPr bwMode="auto">
          <a:xfrm>
            <a:off x="1379467" y="1187848"/>
            <a:ext cx="357932" cy="24578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9">
                <a:extLst>
                  <a:ext uri="{FF2B5EF4-FFF2-40B4-BE49-F238E27FC236}">
                    <a16:creationId xmlns="" xmlns:a16="http://schemas.microsoft.com/office/drawing/2014/main" id="{2A43F3A1-0F3E-46C3-BCE3-CDDBDAC58054}"/>
                  </a:ext>
                </a:extLst>
              </p:cNvPr>
              <p:cNvSpPr txBox="1"/>
              <p:nvPr/>
            </p:nvSpPr>
            <p:spPr>
              <a:xfrm>
                <a:off x="1973702" y="987575"/>
                <a:ext cx="4288353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5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主流</a:t>
                </a:r>
                <a:r>
                  <a:rPr lang="en-US" altLang="zh-CN" sz="15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Z</a:t>
                </a:r>
                <a:r>
                  <a:rPr lang="zh-CN" altLang="en-US" sz="15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检验方法</a:t>
                </a:r>
                <a:r>
                  <a:rPr lang="en-US" altLang="zh-CN" sz="15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</a:t>
                </a:r>
                <a:r>
                  <a:rPr lang="zh-CN" altLang="en-US" sz="15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未能有效利用胎儿比例信息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500" kern="140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h</m:t>
                    </m:r>
                  </m:oMath>
                </a14:m>
                <a:endParaRPr lang="zh-CN" altLang="en-US" sz="15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7" name="TextBox 19">
                <a:extLst>
                  <a:ext uri="{FF2B5EF4-FFF2-40B4-BE49-F238E27FC236}">
                    <a16:creationId xmlns:a16="http://schemas.microsoft.com/office/drawing/2014/main" id="{2A43F3A1-0F3E-46C3-BCE3-CDDBDAC58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702" y="987575"/>
                <a:ext cx="4288353" cy="323165"/>
              </a:xfrm>
              <a:prstGeom prst="rect">
                <a:avLst/>
              </a:prstGeom>
              <a:blipFill>
                <a:blip r:embed="rId4"/>
                <a:stretch>
                  <a:fillRect l="-569" t="-3774" b="-207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20">
                <a:extLst>
                  <a:ext uri="{FF2B5EF4-FFF2-40B4-BE49-F238E27FC236}">
                    <a16:creationId xmlns="" xmlns:a16="http://schemas.microsoft.com/office/drawing/2014/main" id="{942D6F84-A995-4359-8201-E22CB3775F6C}"/>
                  </a:ext>
                </a:extLst>
              </p:cNvPr>
              <p:cNvSpPr txBox="1"/>
              <p:nvPr/>
            </p:nvSpPr>
            <p:spPr>
              <a:xfrm>
                <a:off x="1973082" y="1345000"/>
                <a:ext cx="6055302" cy="1277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46" indent="-171446">
                  <a:buFont typeface="Arial" panose="020B0604020202020204" pitchFamily="34" charset="0"/>
                  <a:buChar char="•"/>
                </a:pPr>
                <a:r>
                  <a:rPr lang="zh-CN" altLang="en-US" sz="1100" b="1" kern="1400" dirty="0">
                    <a:solidFill>
                      <a:srgbClr val="336CB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正常情况下，染色体含量</a:t>
                </a:r>
                <a:r>
                  <a:rPr lang="en-US" altLang="zh-CN" sz="1100" b="1" kern="1400" dirty="0">
                    <a:solidFill>
                      <a:srgbClr val="336CB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1100" b="1" kern="1400" dirty="0">
                    <a:solidFill>
                      <a:srgbClr val="336CB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；胎儿三体时，染色体含量为</a:t>
                </a:r>
                <a:r>
                  <a:rPr lang="en-US" altLang="zh-CN" sz="1100" b="1" kern="1400" dirty="0">
                    <a:solidFill>
                      <a:srgbClr val="336CB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2+h</a:t>
                </a:r>
                <a:r>
                  <a:rPr lang="zh-CN" altLang="en-US" sz="1100" b="1" kern="1400" dirty="0">
                    <a:solidFill>
                      <a:srgbClr val="336CB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，略高于正常值</a:t>
                </a:r>
                <a:endParaRPr lang="en-US" altLang="zh-CN" sz="1100" b="1" kern="1400" dirty="0">
                  <a:solidFill>
                    <a:srgbClr val="336CB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en-US" altLang="zh-CN" sz="1100" b="1" kern="1400" dirty="0">
                  <a:solidFill>
                    <a:srgbClr val="336CB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r>
                  <a:rPr lang="en-US" altLang="zh-CN" sz="1100" b="1" kern="1400" dirty="0">
                    <a:solidFill>
                      <a:srgbClr val="336CB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step1</a:t>
                </a:r>
                <a:r>
                  <a:rPr lang="en-US" altLang="zh-CN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将测序数据比对到参考基因组，根据覆盖度估计每条染色体的含量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100" i="1" kern="1400" dirty="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c</m:t>
                    </m:r>
                  </m:oMath>
                </a14:m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en-US" altLang="zh-CN" sz="1100" b="1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r>
                  <a:rPr lang="en-US" altLang="zh-CN" sz="1100" b="1" kern="1400" dirty="0">
                    <a:solidFill>
                      <a:srgbClr val="336CB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step2</a:t>
                </a:r>
                <a:r>
                  <a:rPr lang="en-US" altLang="zh-CN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计算大量阴性对照样本的染色体的含量的均值</a:t>
                </a:r>
                <a14:m>
                  <m:oMath xmlns:m="http://schemas.openxmlformats.org/officeDocument/2006/math">
                    <m:r>
                      <a:rPr lang="zh-CN" altLang="en-US" sz="1100" i="1" kern="140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𝜇</m:t>
                    </m:r>
                  </m:oMath>
                </a14:m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和样本间标准差</a:t>
                </a:r>
                <a14:m>
                  <m:oMath xmlns:m="http://schemas.openxmlformats.org/officeDocument/2006/math">
                    <m:r>
                      <a:rPr lang="en-US" altLang="zh-CN" sz="1100" i="1" kern="140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𝑠</m:t>
                    </m:r>
                  </m:oMath>
                </a14:m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r>
                  <a:rPr lang="en-US" altLang="zh-CN" sz="1100" b="1" kern="1400" dirty="0">
                    <a:solidFill>
                      <a:srgbClr val="336CB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step3</a:t>
                </a:r>
                <a:r>
                  <a:rPr lang="en-US" altLang="zh-CN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100" i="1" kern="140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Z</m:t>
                    </m:r>
                    <m:r>
                      <a:rPr lang="en-US" altLang="zh-CN" sz="1100" kern="140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type m:val="lin"/>
                        <m:ctrlPr>
                          <a:rPr lang="zh-CN" altLang="zh-CN" sz="1100" i="1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1100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1100" i="1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𝑐</m:t>
                        </m:r>
                        <m:r>
                          <a:rPr lang="en-US" altLang="zh-CN" sz="1100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1100" i="1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𝜇</m:t>
                        </m:r>
                        <m:r>
                          <a:rPr lang="en-US" altLang="zh-CN" sz="1100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1100" i="1" kern="1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𝑠</m:t>
                        </m:r>
                      </m:den>
                    </m:f>
                  </m:oMath>
                </a14:m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Z</a:t>
                </a: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值大于设定</a:t>
                </a:r>
                <a:r>
                  <a:rPr lang="zh-CN" altLang="zh-CN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阈值，认为</a:t>
                </a: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该</a:t>
                </a:r>
                <a:r>
                  <a:rPr lang="zh-CN" altLang="zh-CN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染色体存在三体的高风险</a:t>
                </a:r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3" name="TextBox 20">
                <a:extLst>
                  <a:ext uri="{FF2B5EF4-FFF2-40B4-BE49-F238E27FC236}">
                    <a16:creationId xmlns:a16="http://schemas.microsoft.com/office/drawing/2014/main" id="{942D6F84-A995-4359-8201-E22CB3775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082" y="1345000"/>
                <a:ext cx="6055302" cy="1277273"/>
              </a:xfrm>
              <a:prstGeom prst="rect">
                <a:avLst/>
              </a:prstGeom>
              <a:blipFill>
                <a:blip r:embed="rId5"/>
                <a:stretch>
                  <a:fillRect b="-28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椭圆 153">
            <a:extLst>
              <a:ext uri="{FF2B5EF4-FFF2-40B4-BE49-F238E27FC236}">
                <a16:creationId xmlns="" xmlns:a16="http://schemas.microsoft.com/office/drawing/2014/main" id="{7B2A3379-E10B-4081-AF7D-EE1F57D316CB}"/>
              </a:ext>
            </a:extLst>
          </p:cNvPr>
          <p:cNvSpPr/>
          <p:nvPr/>
        </p:nvSpPr>
        <p:spPr>
          <a:xfrm>
            <a:off x="1284130" y="2801895"/>
            <a:ext cx="597600" cy="597600"/>
          </a:xfrm>
          <a:prstGeom prst="ellipse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KSO_Shape">
            <a:extLst>
              <a:ext uri="{FF2B5EF4-FFF2-40B4-BE49-F238E27FC236}">
                <a16:creationId xmlns="" xmlns:a16="http://schemas.microsoft.com/office/drawing/2014/main" id="{A14AE26B-8F03-4D47-9661-CE6B5167D551}"/>
              </a:ext>
            </a:extLst>
          </p:cNvPr>
          <p:cNvSpPr>
            <a:spLocks/>
          </p:cNvSpPr>
          <p:nvPr/>
        </p:nvSpPr>
        <p:spPr bwMode="auto">
          <a:xfrm>
            <a:off x="1403965" y="2952556"/>
            <a:ext cx="357932" cy="24578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56" name="TextBox 21">
            <a:extLst>
              <a:ext uri="{FF2B5EF4-FFF2-40B4-BE49-F238E27FC236}">
                <a16:creationId xmlns="" xmlns:a16="http://schemas.microsoft.com/office/drawing/2014/main" id="{E964F007-0378-46A9-A720-F25BBA15FB6B}"/>
              </a:ext>
            </a:extLst>
          </p:cNvPr>
          <p:cNvSpPr txBox="1"/>
          <p:nvPr/>
        </p:nvSpPr>
        <p:spPr>
          <a:xfrm>
            <a:off x="1984358" y="2787775"/>
            <a:ext cx="18421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sz="15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检验的方法的缺陷</a:t>
            </a:r>
          </a:p>
        </p:txBody>
      </p:sp>
      <p:sp>
        <p:nvSpPr>
          <p:cNvPr id="157" name="矩形 156">
            <a:extLst>
              <a:ext uri="{FF2B5EF4-FFF2-40B4-BE49-F238E27FC236}">
                <a16:creationId xmlns="" xmlns:a16="http://schemas.microsoft.com/office/drawing/2014/main" id="{047A83E9-E8B1-49AC-BE34-EF5FB4BACF74}"/>
              </a:ext>
            </a:extLst>
          </p:cNvPr>
          <p:cNvSpPr/>
          <p:nvPr/>
        </p:nvSpPr>
        <p:spPr>
          <a:xfrm>
            <a:off x="1979712" y="3184396"/>
            <a:ext cx="585868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尽管胎儿比例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的估计值能线性地影响着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值，但是通过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相对于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的比值来起作用。</a:t>
            </a:r>
            <a:r>
              <a:rPr lang="zh-CN" altLang="en-US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任何影响</a:t>
            </a:r>
            <a:r>
              <a:rPr lang="en-US" altLang="zh-CN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的估计值的因素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，例如不同技术平台和不同实验批次间波动性或者不同染色体的长度，</a:t>
            </a:r>
            <a:r>
              <a:rPr lang="zh-CN" altLang="en-US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都会不可避免地影响</a:t>
            </a:r>
            <a:r>
              <a:rPr lang="en-US" altLang="zh-CN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en-US" altLang="zh-CN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zh-CN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  <a:r>
              <a:rPr lang="zh-CN" altLang="en-US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依赖</a:t>
            </a:r>
            <a:r>
              <a:rPr lang="zh-CN" altLang="zh-CN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zh-CN" altLang="en-US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设定</a:t>
            </a:r>
            <a:r>
              <a:rPr lang="zh-CN" altLang="zh-CN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的阈值来区分阴性和阳性</a:t>
            </a:r>
            <a:r>
              <a:rPr lang="zh-CN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假定阈值为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，存在灰区判断难题（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2.9 VS 3.1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r>
              <a:rPr lang="zh-CN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不同的研究者选取的阈值是不同的，甚至同一个研究者在不同的时候的阈值也是不同的</a:t>
            </a: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574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316800" y="295284"/>
            <a:ext cx="22958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sz="16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NIPT</a:t>
            </a:r>
            <a:r>
              <a:rPr lang="zh-CN" altLang="en-US" sz="16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新算法的重大革新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2061" y="591344"/>
            <a:ext cx="15343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kern="1400" dirty="0">
                <a:solidFill>
                  <a:srgbClr val="464646"/>
                </a:solidFill>
                <a:cs typeface="+mn-ea"/>
                <a:sym typeface="+mn-lt"/>
              </a:rPr>
              <a:t>All For Health  All For Clinical</a:t>
            </a:r>
            <a:endParaRPr lang="zh-CN" altLang="en-US" sz="900" kern="1400" dirty="0">
              <a:solidFill>
                <a:srgbClr val="464646"/>
              </a:solidFill>
              <a:cs typeface="+mn-ea"/>
              <a:sym typeface="+mn-lt"/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0" y="309066"/>
            <a:ext cx="316800" cy="460800"/>
          </a:xfrm>
          <a:prstGeom prst="rect">
            <a:avLst/>
          </a:prstGeom>
          <a:solidFill>
            <a:srgbClr val="336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4" name="图片 1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762" y="325404"/>
            <a:ext cx="1080200" cy="41086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" name="KSO_Shape">
            <a:extLst>
              <a:ext uri="{FF2B5EF4-FFF2-40B4-BE49-F238E27FC236}">
                <a16:creationId xmlns="" xmlns:a16="http://schemas.microsoft.com/office/drawing/2014/main" id="{934DB715-67B2-447B-B986-7935089BC110}"/>
              </a:ext>
            </a:extLst>
          </p:cNvPr>
          <p:cNvSpPr>
            <a:spLocks/>
          </p:cNvSpPr>
          <p:nvPr/>
        </p:nvSpPr>
        <p:spPr bwMode="auto">
          <a:xfrm>
            <a:off x="1595491" y="1043833"/>
            <a:ext cx="357932" cy="24578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="" xmlns:a16="http://schemas.microsoft.com/office/drawing/2014/main" id="{E3F760AC-416A-4A14-9D56-AF651571C933}"/>
              </a:ext>
            </a:extLst>
          </p:cNvPr>
          <p:cNvSpPr/>
          <p:nvPr/>
        </p:nvSpPr>
        <p:spPr>
          <a:xfrm>
            <a:off x="1259632" y="1011938"/>
            <a:ext cx="597600" cy="597600"/>
          </a:xfrm>
          <a:prstGeom prst="ellipse">
            <a:avLst/>
          </a:prstGeom>
          <a:solidFill>
            <a:srgbClr val="336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KSO_Shape">
            <a:extLst>
              <a:ext uri="{FF2B5EF4-FFF2-40B4-BE49-F238E27FC236}">
                <a16:creationId xmlns="" xmlns:a16="http://schemas.microsoft.com/office/drawing/2014/main" id="{FFD87C03-BB54-48F1-B356-2AC72A145B89}"/>
              </a:ext>
            </a:extLst>
          </p:cNvPr>
          <p:cNvSpPr>
            <a:spLocks/>
          </p:cNvSpPr>
          <p:nvPr/>
        </p:nvSpPr>
        <p:spPr bwMode="auto">
          <a:xfrm>
            <a:off x="1379467" y="1187848"/>
            <a:ext cx="357932" cy="24578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="" xmlns:a16="http://schemas.microsoft.com/office/drawing/2014/main" id="{2E0B16FC-5E8A-4048-A192-3058B704AE42}"/>
              </a:ext>
            </a:extLst>
          </p:cNvPr>
          <p:cNvSpPr txBox="1"/>
          <p:nvPr/>
        </p:nvSpPr>
        <p:spPr>
          <a:xfrm>
            <a:off x="1973701" y="987575"/>
            <a:ext cx="52742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r>
              <a:rPr lang="en-US" altLang="zh-CN" sz="15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NIPT</a:t>
            </a:r>
            <a:r>
              <a:rPr lang="zh-CN" altLang="en-US" sz="15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新方法</a:t>
            </a:r>
            <a:r>
              <a:rPr lang="en-US" altLang="zh-CN" sz="15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5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重点关注胎儿比例信息，将其纳入先验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20">
                <a:extLst>
                  <a:ext uri="{FF2B5EF4-FFF2-40B4-BE49-F238E27FC236}">
                    <a16:creationId xmlns="" xmlns:a16="http://schemas.microsoft.com/office/drawing/2014/main" id="{14C93ED7-77DC-4323-B031-A9258644DA1B}"/>
                  </a:ext>
                </a:extLst>
              </p:cNvPr>
              <p:cNvSpPr txBox="1"/>
              <p:nvPr/>
            </p:nvSpPr>
            <p:spPr>
              <a:xfrm>
                <a:off x="1973082" y="1344999"/>
                <a:ext cx="6055302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46" indent="-171446">
                  <a:buFont typeface="Arial" panose="020B0604020202020204" pitchFamily="34" charset="0"/>
                  <a:buChar char="•"/>
                </a:pPr>
                <a:r>
                  <a:rPr lang="en-US" altLang="zh-CN" sz="1100" b="1" kern="1400" dirty="0">
                    <a:solidFill>
                      <a:srgbClr val="336CB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step1</a:t>
                </a:r>
                <a:r>
                  <a:rPr lang="en-US" altLang="zh-CN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利用</a:t>
                </a:r>
                <a:r>
                  <a:rPr lang="zh-CN" altLang="en-US" sz="1100" b="1" kern="1400" dirty="0">
                    <a:solidFill>
                      <a:srgbClr val="336CB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性染色体推断胎儿比例</a:t>
                </a: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，拟合胎儿比例分布作为零假设和备择假设的先验概率</a:t>
                </a:r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en-US" altLang="zh-CN" sz="1100" b="1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r>
                  <a:rPr lang="en-US" altLang="zh-CN" sz="1100" b="1" kern="1400" dirty="0">
                    <a:solidFill>
                      <a:srgbClr val="336CB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step2</a:t>
                </a:r>
                <a:r>
                  <a:rPr lang="en-US" altLang="zh-CN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计算包含数据和参数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100" kern="140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h</m:t>
                    </m:r>
                  </m:oMath>
                </a14:m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的似然值，这里选择</a:t>
                </a:r>
                <a:r>
                  <a:rPr lang="en-US" altLang="zh-CN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Z</a:t>
                </a: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检验的似然值</a:t>
                </a:r>
                <a:endParaRPr lang="en-US" altLang="zh-CN" sz="1100" b="1" kern="1400" dirty="0">
                  <a:solidFill>
                    <a:srgbClr val="336CB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r>
                  <a:rPr lang="en-US" altLang="zh-CN" sz="1100" b="1" kern="1400" dirty="0">
                    <a:solidFill>
                      <a:srgbClr val="336CB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step3</a:t>
                </a:r>
                <a:r>
                  <a:rPr lang="en-US" altLang="zh-CN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构建</a:t>
                </a:r>
                <a:r>
                  <a:rPr lang="zh-CN" altLang="en-US" sz="1100" b="1" kern="1400" dirty="0">
                    <a:solidFill>
                      <a:srgbClr val="336CB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贝叶斯模型</a:t>
                </a:r>
                <a:r>
                  <a:rPr lang="zh-CN" altLang="en-US" sz="1100" kern="1400" dirty="0">
                    <a:solidFill>
                      <a:srgbClr val="464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，计算贝叶斯因子</a:t>
                </a: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endParaRPr lang="en-US" altLang="zh-CN" sz="1100" kern="1400" dirty="0">
                  <a:solidFill>
                    <a:srgbClr val="46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9" name="TextBox 20">
                <a:extLst>
                  <a:ext uri="{FF2B5EF4-FFF2-40B4-BE49-F238E27FC236}">
                    <a16:creationId xmlns:a16="http://schemas.microsoft.com/office/drawing/2014/main" id="{14C93ED7-77DC-4323-B031-A9258644D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082" y="1344999"/>
                <a:ext cx="6055302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椭圆 19">
            <a:extLst>
              <a:ext uri="{FF2B5EF4-FFF2-40B4-BE49-F238E27FC236}">
                <a16:creationId xmlns="" xmlns:a16="http://schemas.microsoft.com/office/drawing/2014/main" id="{054BC279-3CEB-4D4A-A5DA-94B0F14CCFF5}"/>
              </a:ext>
            </a:extLst>
          </p:cNvPr>
          <p:cNvSpPr/>
          <p:nvPr/>
        </p:nvSpPr>
        <p:spPr>
          <a:xfrm>
            <a:off x="1284130" y="2478206"/>
            <a:ext cx="597600" cy="597600"/>
          </a:xfrm>
          <a:prstGeom prst="ellipse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KSO_Shape">
            <a:extLst>
              <a:ext uri="{FF2B5EF4-FFF2-40B4-BE49-F238E27FC236}">
                <a16:creationId xmlns="" xmlns:a16="http://schemas.microsoft.com/office/drawing/2014/main" id="{B9FCC8A3-706F-4C6E-9760-DEC859A669A8}"/>
              </a:ext>
            </a:extLst>
          </p:cNvPr>
          <p:cNvSpPr>
            <a:spLocks/>
          </p:cNvSpPr>
          <p:nvPr/>
        </p:nvSpPr>
        <p:spPr bwMode="auto">
          <a:xfrm>
            <a:off x="1403965" y="2628868"/>
            <a:ext cx="357932" cy="24578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77ED2879-2245-4271-81EB-FD7880C30D85}"/>
              </a:ext>
            </a:extLst>
          </p:cNvPr>
          <p:cNvSpPr txBox="1"/>
          <p:nvPr/>
        </p:nvSpPr>
        <p:spPr>
          <a:xfrm>
            <a:off x="1984357" y="2464087"/>
            <a:ext cx="235673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NIPT</a:t>
            </a:r>
            <a:r>
              <a:rPr lang="zh-CN" altLang="en-US" sz="15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新方法的优势和创新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E5E975CD-B540-452A-8F7F-A7BB9E235BEE}"/>
              </a:ext>
            </a:extLst>
          </p:cNvPr>
          <p:cNvSpPr/>
          <p:nvPr/>
        </p:nvSpPr>
        <p:spPr>
          <a:xfrm>
            <a:off x="1979712" y="2946888"/>
            <a:ext cx="585868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准确性更高</a:t>
            </a:r>
            <a:r>
              <a:rPr lang="zh-CN" altLang="en-US" sz="1100" b="1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有效利用了胎儿比例的先验信息，找出了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检验方法的假阳</a:t>
            </a: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临床适用范围更广</a:t>
            </a:r>
            <a:r>
              <a:rPr lang="zh-CN" altLang="en-US" sz="1100" b="1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隐马尔科夫模型能有效识别并剔除母体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CNV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对胎儿三体检测的影响 </a:t>
            </a: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稳健性更强</a:t>
            </a:r>
            <a:r>
              <a:rPr lang="zh-CN" altLang="en-US" sz="1100" b="1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降低了不同测序技术平台和不同实验批次的样本波动性影响</a:t>
            </a: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数据量更低</a:t>
            </a:r>
            <a:r>
              <a:rPr lang="zh-CN" altLang="en-US" sz="1100" b="1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降低了对测序深度的要求，成本更低，商业推广和应用的价值更大</a:t>
            </a: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临床指导意义更好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：能够计算阳性预测值和阴性预测值</a:t>
            </a:r>
          </a:p>
        </p:txBody>
      </p:sp>
    </p:spTree>
    <p:extLst>
      <p:ext uri="{BB962C8B-B14F-4D97-AF65-F5344CB8AC3E}">
        <p14:creationId xmlns:p14="http://schemas.microsoft.com/office/powerpoint/2010/main" val="87167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83176" y="2479270"/>
            <a:ext cx="241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kern="1400" spc="25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NIPT</a:t>
            </a:r>
            <a:r>
              <a:rPr lang="zh-CN" altLang="en-US" kern="1400" spc="250" dirty="0" smtClea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的贝叶斯算法</a:t>
            </a:r>
            <a:endParaRPr lang="zh-CN" altLang="en-US" kern="1400" spc="25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68832" y="2833939"/>
            <a:ext cx="3636000" cy="39600"/>
          </a:xfrm>
          <a:prstGeom prst="rect">
            <a:avLst/>
          </a:prstGeom>
          <a:solidFill>
            <a:srgbClr val="336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69527" y="2012054"/>
            <a:ext cx="2301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TWO</a:t>
            </a:r>
            <a:endParaRPr lang="zh-CN" altLang="en-US" sz="32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5" name="Picture 3" descr="C:\Users\liqing\Desktop\拆分\0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354" y="0"/>
            <a:ext cx="28384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99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316800" y="295284"/>
            <a:ext cx="172739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 kern="1400" spc="7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 kern="1400" spc="7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选取分析单位</a:t>
            </a:r>
          </a:p>
          <a:p>
            <a:pPr algn="l"/>
            <a:endParaRPr lang="zh-CN" altLang="en-US" sz="16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22061" y="591344"/>
            <a:ext cx="15343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kern="1400" dirty="0">
                <a:solidFill>
                  <a:srgbClr val="464646"/>
                </a:solidFill>
                <a:cs typeface="+mn-ea"/>
                <a:sym typeface="+mn-lt"/>
              </a:rPr>
              <a:t>All For Health  All For Clinical</a:t>
            </a:r>
            <a:endParaRPr lang="zh-CN" altLang="en-US" sz="900" kern="1400" dirty="0">
              <a:solidFill>
                <a:srgbClr val="464646"/>
              </a:solidFill>
              <a:cs typeface="+mn-ea"/>
              <a:sym typeface="+mn-lt"/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0" y="309066"/>
            <a:ext cx="316800" cy="460800"/>
          </a:xfrm>
          <a:prstGeom prst="rect">
            <a:avLst/>
          </a:prstGeom>
          <a:solidFill>
            <a:srgbClr val="336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4" name="图片 1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762" y="325404"/>
            <a:ext cx="1080200" cy="41086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4" name="图片 23">
            <a:extLst>
              <a:ext uri="{FF2B5EF4-FFF2-40B4-BE49-F238E27FC236}">
                <a16:creationId xmlns="" xmlns:a16="http://schemas.microsoft.com/office/drawing/2014/main" id="{4E754F18-5DD7-4FF4-A418-30570DFE0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2" y="1491630"/>
            <a:ext cx="3600000" cy="3600000"/>
          </a:xfrm>
          <a:prstGeom prst="rect">
            <a:avLst/>
          </a:prstGeom>
        </p:spPr>
      </p:pic>
      <p:sp>
        <p:nvSpPr>
          <p:cNvPr id="25" name="椭圆 24">
            <a:extLst>
              <a:ext uri="{FF2B5EF4-FFF2-40B4-BE49-F238E27FC236}">
                <a16:creationId xmlns="" xmlns:a16="http://schemas.microsoft.com/office/drawing/2014/main" id="{2CB59853-0549-467F-8305-144707AB17CC}"/>
              </a:ext>
            </a:extLst>
          </p:cNvPr>
          <p:cNvSpPr/>
          <p:nvPr/>
        </p:nvSpPr>
        <p:spPr>
          <a:xfrm>
            <a:off x="1259632" y="1011938"/>
            <a:ext cx="597600" cy="597600"/>
          </a:xfrm>
          <a:prstGeom prst="ellipse">
            <a:avLst/>
          </a:prstGeom>
          <a:solidFill>
            <a:srgbClr val="336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KSO_Shape">
            <a:extLst>
              <a:ext uri="{FF2B5EF4-FFF2-40B4-BE49-F238E27FC236}">
                <a16:creationId xmlns="" xmlns:a16="http://schemas.microsoft.com/office/drawing/2014/main" id="{42D8DD41-918E-41FE-8B65-5BFAB1BB27B6}"/>
              </a:ext>
            </a:extLst>
          </p:cNvPr>
          <p:cNvSpPr>
            <a:spLocks/>
          </p:cNvSpPr>
          <p:nvPr/>
        </p:nvSpPr>
        <p:spPr bwMode="auto">
          <a:xfrm>
            <a:off x="1379467" y="1187848"/>
            <a:ext cx="357932" cy="24578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27" name="TextBox 19">
            <a:extLst>
              <a:ext uri="{FF2B5EF4-FFF2-40B4-BE49-F238E27FC236}">
                <a16:creationId xmlns="" xmlns:a16="http://schemas.microsoft.com/office/drawing/2014/main" id="{578DDD05-2195-4322-B014-2FE3C39FFB7B}"/>
              </a:ext>
            </a:extLst>
          </p:cNvPr>
          <p:cNvSpPr txBox="1"/>
          <p:nvPr/>
        </p:nvSpPr>
        <p:spPr>
          <a:xfrm>
            <a:off x="1973701" y="987575"/>
            <a:ext cx="153118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最优窗宽的选取</a:t>
            </a:r>
          </a:p>
        </p:txBody>
      </p:sp>
      <p:sp>
        <p:nvSpPr>
          <p:cNvPr id="28" name="TextBox 20">
            <a:extLst>
              <a:ext uri="{FF2B5EF4-FFF2-40B4-BE49-F238E27FC236}">
                <a16:creationId xmlns="" xmlns:a16="http://schemas.microsoft.com/office/drawing/2014/main" id="{60A4581F-2616-415D-B724-C71E57528585}"/>
              </a:ext>
            </a:extLst>
          </p:cNvPr>
          <p:cNvSpPr txBox="1"/>
          <p:nvPr/>
        </p:nvSpPr>
        <p:spPr>
          <a:xfrm>
            <a:off x="1973082" y="1345001"/>
            <a:ext cx="6055302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样本覆盖度很低（仅</a:t>
            </a:r>
            <a:r>
              <a:rPr lang="en-US" altLang="zh-CN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0.1X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），因此对染色体</a:t>
            </a:r>
            <a:r>
              <a:rPr lang="zh-CN" altLang="en-US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分窗统计</a:t>
            </a:r>
            <a:endParaRPr lang="en-US" altLang="zh-CN" sz="1100" b="1" kern="1400" dirty="0">
              <a:solidFill>
                <a:srgbClr val="336C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zh-CN" altLang="en-US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="" xmlns:a16="http://schemas.microsoft.com/office/drawing/2014/main" id="{B11E6402-E21A-47E3-BFFD-82E0A5051331}"/>
              </a:ext>
            </a:extLst>
          </p:cNvPr>
          <p:cNvSpPr/>
          <p:nvPr/>
        </p:nvSpPr>
        <p:spPr>
          <a:xfrm>
            <a:off x="5422807" y="1450395"/>
            <a:ext cx="195750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 algn="just">
              <a:buFont typeface="Arial" panose="020B0604020202020204" pitchFamily="34" charset="0"/>
              <a:buChar char="•"/>
            </a:pP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基因组分成一系列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1Kb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且无重叠的窗口，根据比对的信息，计算</a:t>
            </a:r>
            <a:r>
              <a:rPr lang="zh-CN" altLang="en-US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窗的含量</a:t>
            </a:r>
            <a:endParaRPr lang="en-US" altLang="zh-CN" sz="1100" b="1" kern="1400" dirty="0">
              <a:solidFill>
                <a:srgbClr val="336C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 algn="just">
              <a:buFont typeface="Arial" panose="020B0604020202020204" pitchFamily="34" charset="0"/>
              <a:buChar char="•"/>
            </a:pP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1Kb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的窗组成不同宽度的新窗口。窗的含量是其中</a:t>
            </a:r>
            <a:r>
              <a:rPr lang="zh-CN" altLang="en-US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</a:t>
            </a:r>
            <a:r>
              <a:rPr lang="en-US" altLang="zh-CN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1Kb</a:t>
            </a:r>
            <a:r>
              <a:rPr lang="zh-CN" altLang="en-US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构建块含量的均数</a:t>
            </a: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 algn="just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 algn="just">
              <a:buFont typeface="Arial" panose="020B0604020202020204" pitchFamily="34" charset="0"/>
              <a:buChar char="•"/>
            </a:pP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计算窗的含量变异系数，反射点附近的红色点对应着</a:t>
            </a:r>
            <a:r>
              <a:rPr lang="en-US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100Kb</a:t>
            </a:r>
            <a:r>
              <a:rPr lang="zh-CN" altLang="en-US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窗宽</a:t>
            </a: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 algn="just">
              <a:buFont typeface="Arial" panose="020B0604020202020204" pitchFamily="34" charset="0"/>
              <a:buChar char="•"/>
            </a:pPr>
            <a:endParaRPr lang="en-US" altLang="zh-CN" sz="110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 algn="just">
              <a:buFont typeface="Arial" panose="020B0604020202020204" pitchFamily="34" charset="0"/>
              <a:buChar char="•"/>
            </a:pPr>
            <a:r>
              <a:rPr lang="zh-CN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最终选取</a:t>
            </a:r>
            <a:r>
              <a:rPr lang="en-US" altLang="zh-CN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100Kb</a:t>
            </a:r>
            <a:r>
              <a:rPr lang="zh-CN" altLang="zh-CN" sz="1100" kern="14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作为最优的窗宽，两个相邻窗口之间的重叠为</a:t>
            </a:r>
            <a:r>
              <a:rPr lang="en-US" altLang="zh-CN" sz="1100" b="1" kern="1400" dirty="0">
                <a:solidFill>
                  <a:srgbClr val="336C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50Kb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05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05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05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en-US" altLang="zh-CN" sz="1050" kern="14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948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1193</TotalTime>
  <Words>2168</Words>
  <Application>Microsoft Office PowerPoint</Application>
  <PresentationFormat>全屏显示(16:9)</PresentationFormat>
  <Paragraphs>364</Paragraphs>
  <Slides>25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宋体</vt:lpstr>
      <vt:lpstr>微软雅黑</vt:lpstr>
      <vt:lpstr>Arial</vt:lpstr>
      <vt:lpstr>Calibri</vt:lpstr>
      <vt:lpstr>Cambria Math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liqing</dc:creator>
  <cp:lastModifiedBy>xuhanli</cp:lastModifiedBy>
  <cp:revision>283</cp:revision>
  <dcterms:created xsi:type="dcterms:W3CDTF">2016-08-26T01:03:00Z</dcterms:created>
  <dcterms:modified xsi:type="dcterms:W3CDTF">2018-07-26T05:22:27Z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